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0"/>
  </p:notesMasterIdLst>
  <p:sldIdLst>
    <p:sldId id="256" r:id="rId2"/>
    <p:sldId id="257" r:id="rId3"/>
    <p:sldId id="258" r:id="rId4"/>
    <p:sldId id="401" r:id="rId5"/>
    <p:sldId id="402" r:id="rId6"/>
    <p:sldId id="403" r:id="rId7"/>
    <p:sldId id="263" r:id="rId8"/>
    <p:sldId id="404" r:id="rId9"/>
    <p:sldId id="405" r:id="rId10"/>
    <p:sldId id="406" r:id="rId11"/>
    <p:sldId id="264" r:id="rId12"/>
    <p:sldId id="407" r:id="rId13"/>
    <p:sldId id="409" r:id="rId14"/>
    <p:sldId id="410" r:id="rId15"/>
    <p:sldId id="411" r:id="rId16"/>
    <p:sldId id="412" r:id="rId17"/>
    <p:sldId id="279" r:id="rId18"/>
    <p:sldId id="413" r:id="rId19"/>
    <p:sldId id="414" r:id="rId20"/>
    <p:sldId id="415" r:id="rId21"/>
    <p:sldId id="416" r:id="rId22"/>
    <p:sldId id="417" r:id="rId23"/>
    <p:sldId id="418" r:id="rId24"/>
    <p:sldId id="280" r:id="rId25"/>
    <p:sldId id="353" r:id="rId26"/>
    <p:sldId id="354" r:id="rId27"/>
    <p:sldId id="355" r:id="rId28"/>
    <p:sldId id="356" r:id="rId29"/>
    <p:sldId id="357" r:id="rId30"/>
    <p:sldId id="358" r:id="rId31"/>
    <p:sldId id="359" r:id="rId32"/>
    <p:sldId id="360" r:id="rId33"/>
    <p:sldId id="361" r:id="rId34"/>
    <p:sldId id="362" r:id="rId35"/>
    <p:sldId id="363" r:id="rId36"/>
    <p:sldId id="364" r:id="rId37"/>
    <p:sldId id="365" r:id="rId38"/>
    <p:sldId id="366" r:id="rId39"/>
    <p:sldId id="367" r:id="rId40"/>
    <p:sldId id="368" r:id="rId41"/>
    <p:sldId id="369" r:id="rId42"/>
    <p:sldId id="370" r:id="rId43"/>
    <p:sldId id="371" r:id="rId44"/>
    <p:sldId id="372" r:id="rId45"/>
    <p:sldId id="373" r:id="rId46"/>
    <p:sldId id="374" r:id="rId47"/>
    <p:sldId id="375" r:id="rId48"/>
    <p:sldId id="376" r:id="rId49"/>
    <p:sldId id="377" r:id="rId50"/>
    <p:sldId id="378" r:id="rId51"/>
    <p:sldId id="379" r:id="rId52"/>
    <p:sldId id="380" r:id="rId53"/>
    <p:sldId id="381" r:id="rId54"/>
    <p:sldId id="382" r:id="rId55"/>
    <p:sldId id="383" r:id="rId56"/>
    <p:sldId id="384" r:id="rId57"/>
    <p:sldId id="385" r:id="rId58"/>
    <p:sldId id="386" r:id="rId59"/>
    <p:sldId id="387" r:id="rId60"/>
    <p:sldId id="388" r:id="rId61"/>
    <p:sldId id="389" r:id="rId62"/>
    <p:sldId id="390" r:id="rId63"/>
    <p:sldId id="391" r:id="rId64"/>
    <p:sldId id="392" r:id="rId65"/>
    <p:sldId id="393" r:id="rId66"/>
    <p:sldId id="394" r:id="rId67"/>
    <p:sldId id="395" r:id="rId68"/>
    <p:sldId id="396" r:id="rId69"/>
    <p:sldId id="397" r:id="rId70"/>
    <p:sldId id="398" r:id="rId71"/>
    <p:sldId id="399" r:id="rId72"/>
    <p:sldId id="400" r:id="rId73"/>
    <p:sldId id="419" r:id="rId74"/>
    <p:sldId id="290" r:id="rId75"/>
    <p:sldId id="421" r:id="rId76"/>
    <p:sldId id="292" r:id="rId77"/>
    <p:sldId id="422" r:id="rId78"/>
    <p:sldId id="420" r:id="rId79"/>
    <p:sldId id="293" r:id="rId80"/>
    <p:sldId id="294" r:id="rId81"/>
    <p:sldId id="295" r:id="rId82"/>
    <p:sldId id="296" r:id="rId83"/>
    <p:sldId id="297" r:id="rId84"/>
    <p:sldId id="298" r:id="rId85"/>
    <p:sldId id="299" r:id="rId86"/>
    <p:sldId id="300" r:id="rId87"/>
    <p:sldId id="301" r:id="rId88"/>
    <p:sldId id="302" r:id="rId89"/>
    <p:sldId id="303" r:id="rId90"/>
    <p:sldId id="304" r:id="rId91"/>
    <p:sldId id="305" r:id="rId92"/>
    <p:sldId id="306" r:id="rId93"/>
    <p:sldId id="307" r:id="rId94"/>
    <p:sldId id="308" r:id="rId95"/>
    <p:sldId id="309" r:id="rId96"/>
    <p:sldId id="310" r:id="rId97"/>
    <p:sldId id="311" r:id="rId98"/>
    <p:sldId id="312" r:id="rId99"/>
    <p:sldId id="313" r:id="rId100"/>
    <p:sldId id="314" r:id="rId101"/>
    <p:sldId id="315" r:id="rId102"/>
    <p:sldId id="316" r:id="rId103"/>
    <p:sldId id="317" r:id="rId104"/>
    <p:sldId id="318" r:id="rId105"/>
    <p:sldId id="319" r:id="rId106"/>
    <p:sldId id="320" r:id="rId107"/>
    <p:sldId id="321" r:id="rId108"/>
    <p:sldId id="322" r:id="rId109"/>
    <p:sldId id="323" r:id="rId110"/>
    <p:sldId id="324" r:id="rId111"/>
    <p:sldId id="325" r:id="rId112"/>
    <p:sldId id="326" r:id="rId113"/>
    <p:sldId id="327" r:id="rId114"/>
    <p:sldId id="328" r:id="rId115"/>
    <p:sldId id="329" r:id="rId116"/>
    <p:sldId id="330" r:id="rId117"/>
    <p:sldId id="331" r:id="rId118"/>
    <p:sldId id="332" r:id="rId119"/>
    <p:sldId id="333" r:id="rId120"/>
    <p:sldId id="334" r:id="rId121"/>
    <p:sldId id="335" r:id="rId122"/>
    <p:sldId id="336" r:id="rId123"/>
    <p:sldId id="337" r:id="rId124"/>
    <p:sldId id="338" r:id="rId125"/>
    <p:sldId id="339" r:id="rId126"/>
    <p:sldId id="340" r:id="rId127"/>
    <p:sldId id="341" r:id="rId128"/>
    <p:sldId id="342" r:id="rId129"/>
    <p:sldId id="343" r:id="rId130"/>
    <p:sldId id="344" r:id="rId131"/>
    <p:sldId id="345" r:id="rId132"/>
    <p:sldId id="346" r:id="rId133"/>
    <p:sldId id="347" r:id="rId134"/>
    <p:sldId id="348" r:id="rId135"/>
    <p:sldId id="349" r:id="rId136"/>
    <p:sldId id="350" r:id="rId137"/>
    <p:sldId id="351" r:id="rId138"/>
    <p:sldId id="352" r:id="rId13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514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tableStyles" Target="tableStyle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49C110-9CFD-40BD-ACF1-4B9D5B8A57AD}" type="datetimeFigureOut">
              <a:rPr lang="en-US" smtClean="0"/>
              <a:t>17-Feb-24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F6DA6D-BE52-49B7-A03F-3049923BF2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9469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id="{19F9D7A2-2744-43B9-A5C0-440C01C9409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Notes Placeholder 2">
            <a:extLst>
              <a:ext uri="{FF2B5EF4-FFF2-40B4-BE49-F238E27FC236}">
                <a16:creationId xmlns:a16="http://schemas.microsoft.com/office/drawing/2014/main" id="{E0D6C54A-A76A-4BDF-978E-8A9F28E3AB7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22532" name="Slide Number Placeholder 3">
            <a:extLst>
              <a:ext uri="{FF2B5EF4-FFF2-40B4-BE49-F238E27FC236}">
                <a16:creationId xmlns:a16="http://schemas.microsoft.com/office/drawing/2014/main" id="{4E8FA24D-84EE-4609-B715-CC076D338D2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2D1F9C4-BC16-44C4-8CF8-97163DF2450C}" type="slidenum">
              <a:rPr lang="en-US" altLang="en-US"/>
              <a:pPr>
                <a:spcBef>
                  <a:spcPct val="0"/>
                </a:spcBef>
              </a:pPr>
              <a:t>81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901817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5AB2283-5515-48DC-A632-82424C5468DF}" type="slidenum">
              <a:rPr lang="en-US" smtClean="0"/>
              <a:pPr/>
              <a:t>125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2274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37DC340-4BE7-4DA4-8164-06C0BCCA9B4A}" type="slidenum">
              <a:rPr lang="en-US" smtClean="0"/>
              <a:pPr/>
              <a:t>130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8415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85248F6-1F40-4D30-AA44-6CFC5CF5DD36}" type="slidenum">
              <a:rPr lang="en-US" smtClean="0"/>
              <a:pPr/>
              <a:t>137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837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41DED-10C8-4E0A-AA2E-1BD868C29A11}" type="datetimeFigureOut">
              <a:rPr lang="en-US" smtClean="0"/>
              <a:t>17-Feb-24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13A36-85DC-4B57-BE24-F787240074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8582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41DED-10C8-4E0A-AA2E-1BD868C29A11}" type="datetimeFigureOut">
              <a:rPr lang="en-US" smtClean="0"/>
              <a:t>17-Feb-24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13A36-85DC-4B57-BE24-F787240074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3557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41DED-10C8-4E0A-AA2E-1BD868C29A11}" type="datetimeFigureOut">
              <a:rPr lang="en-US" smtClean="0"/>
              <a:t>17-Feb-24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13A36-85DC-4B57-BE24-F787240074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1771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41DED-10C8-4E0A-AA2E-1BD868C29A11}" type="datetimeFigureOut">
              <a:rPr lang="en-US" smtClean="0"/>
              <a:t>17-Feb-24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13A36-85DC-4B57-BE24-F787240074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6006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41DED-10C8-4E0A-AA2E-1BD868C29A11}" type="datetimeFigureOut">
              <a:rPr lang="en-US" smtClean="0"/>
              <a:t>17-Feb-24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13A36-85DC-4B57-BE24-F787240074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3385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41DED-10C8-4E0A-AA2E-1BD868C29A11}" type="datetimeFigureOut">
              <a:rPr lang="en-US" smtClean="0"/>
              <a:t>17-Feb-24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13A36-85DC-4B57-BE24-F787240074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655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41DED-10C8-4E0A-AA2E-1BD868C29A11}" type="datetimeFigureOut">
              <a:rPr lang="en-US" smtClean="0"/>
              <a:t>17-Feb-24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13A36-85DC-4B57-BE24-F787240074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9925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41DED-10C8-4E0A-AA2E-1BD868C29A11}" type="datetimeFigureOut">
              <a:rPr lang="en-US" smtClean="0"/>
              <a:t>17-Feb-24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13A36-85DC-4B57-BE24-F787240074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738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41DED-10C8-4E0A-AA2E-1BD868C29A11}" type="datetimeFigureOut">
              <a:rPr lang="en-US" smtClean="0"/>
              <a:t>17-Feb-24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13A36-85DC-4B57-BE24-F787240074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438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41DED-10C8-4E0A-AA2E-1BD868C29A11}" type="datetimeFigureOut">
              <a:rPr lang="en-US" smtClean="0"/>
              <a:t>17-Feb-24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13A36-85DC-4B57-BE24-F787240074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811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41DED-10C8-4E0A-AA2E-1BD868C29A11}" type="datetimeFigureOut">
              <a:rPr lang="en-US" smtClean="0"/>
              <a:t>17-Feb-24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13A36-85DC-4B57-BE24-F787240074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88206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A41DED-10C8-4E0A-AA2E-1BD868C29A11}" type="datetimeFigureOut">
              <a:rPr lang="en-US" smtClean="0"/>
              <a:t>17-Feb-24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E13A36-85DC-4B57-BE24-F787240074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1595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jpeg"/><Relationship Id="rId4" Type="http://schemas.openxmlformats.org/officeDocument/2006/relationships/image" Target="../media/image5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jpeg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9.jpeg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88541" y="1169774"/>
            <a:ext cx="10948087" cy="3888258"/>
          </a:xfrm>
        </p:spPr>
        <p:txBody>
          <a:bodyPr>
            <a:normAutofit fontScale="90000"/>
          </a:bodyPr>
          <a:lstStyle/>
          <a:p>
            <a:pPr algn="l"/>
            <a:br>
              <a:rPr lang="sr-Latn-RS" sz="4900" dirty="0"/>
            </a:br>
            <a:r>
              <a:rPr lang="sr-Cyrl-RS" sz="4900" dirty="0"/>
              <a:t>- </a:t>
            </a:r>
            <a:r>
              <a:rPr lang="sr-Cyrl-RS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Основи аудиологије. </a:t>
            </a:r>
            <a:br>
              <a:rPr lang="sr-Latn-RS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</a:t>
            </a:r>
            <a:r>
              <a:rPr lang="fr-FR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лух</a:t>
            </a:r>
            <a:r>
              <a:rPr lang="sr-Latn-RS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оштећења</a:t>
            </a:r>
            <a:r>
              <a:rPr lang="fr-FR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слуха</a:t>
            </a:r>
            <a:r>
              <a:rPr lang="sr-Cyrl-RS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испитивања слуха. </a:t>
            </a:r>
            <a:br>
              <a:rPr lang="sr-Latn-RS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Рехабилитација особа оштећеног слуха. </a:t>
            </a:r>
            <a:br>
              <a:rPr lang="sr-Latn-RS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fr-FR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Конгениталне</a:t>
            </a:r>
            <a:r>
              <a:rPr lang="fr-FR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малформације</a:t>
            </a:r>
            <a:r>
              <a:rPr lang="fr-FR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спољашњег</a:t>
            </a:r>
            <a:r>
              <a:rPr lang="sr-Cyrl-RS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fr-FR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средњег</a:t>
            </a:r>
            <a:r>
              <a:rPr lang="fr-FR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fr-FR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унутрашњег</a:t>
            </a:r>
            <a:r>
              <a:rPr lang="fr-FR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ува</a:t>
            </a:r>
            <a:r>
              <a:rPr lang="sr-Cyrl-RS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fr-FR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sr-Latn-RS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fr-FR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Запаљењска</a:t>
            </a:r>
            <a:r>
              <a:rPr lang="fr-FR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обољења</a:t>
            </a:r>
            <a:r>
              <a:rPr lang="fr-FR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спољашњег</a:t>
            </a:r>
            <a:r>
              <a:rPr lang="fr-FR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ува</a:t>
            </a:r>
            <a:r>
              <a:rPr lang="fr-FR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26474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b="1" dirty="0"/>
              <a:t>Квадранти бубне опне</a:t>
            </a:r>
            <a:r>
              <a:rPr lang="sr-Latn-RS" dirty="0"/>
              <a:t> 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4" b="6596"/>
          <a:stretch/>
        </p:blipFill>
        <p:spPr bwMode="auto">
          <a:xfrm>
            <a:off x="1200150" y="1957522"/>
            <a:ext cx="4175623" cy="3602355"/>
          </a:xfrm>
          <a:prstGeom prst="rect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 sd="0">
                  <a:custGeom>
                    <a:avLst/>
                    <a:gdLst/>
                    <a:ahLst/>
                    <a:cxnLst/>
                    <a:rect l="0" t="0" r="0" b="0"/>
                    <a:pathLst/>
                  </a:custGeom>
                  <ask:type/>
                </ask:lineSketchStyleProps>
              </a:ext>
            </a:extLst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Rectangle 3"/>
          <p:cNvSpPr/>
          <p:nvPr/>
        </p:nvSpPr>
        <p:spPr>
          <a:xfrm>
            <a:off x="5845627" y="4518256"/>
            <a:ext cx="44250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dirty="0"/>
              <a:t>1 - Предње горњи квадрант; 2 - Предње доњи квадрант; 3 - Задње горњи квадрант; 4 - Задње доњи квадрант;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7233318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Content Placeholder 1">
            <a:extLst>
              <a:ext uri="{FF2B5EF4-FFF2-40B4-BE49-F238E27FC236}">
                <a16:creationId xmlns:a16="http://schemas.microsoft.com/office/drawing/2014/main" id="{6F9784EE-480B-49B9-A694-B026DD2599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1200" y="1524001"/>
            <a:ext cx="8229600" cy="2786063"/>
          </a:xfrm>
        </p:spPr>
        <p:txBody>
          <a:bodyPr/>
          <a:lstStyle/>
          <a:p>
            <a:pPr eaLnBrk="1" hangingPunct="1"/>
            <a:r>
              <a:rPr lang="en-US" alt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Велике</a:t>
            </a:r>
            <a:r>
              <a:rPr lang="sr-Cyrl-RS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малформације</a:t>
            </a:r>
            <a:endParaRPr lang="en-US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Поред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малформације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средњег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ува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присутна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је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малформација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спољашњег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ува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1" hangingPunct="1"/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Анамнеза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локални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ОРЛ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налаз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наглувост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различитог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темпоралне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кости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1" hangingPunct="1"/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8310270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>
            <a:extLst>
              <a:ext uri="{FF2B5EF4-FFF2-40B4-BE49-F238E27FC236}">
                <a16:creationId xmlns:a16="http://schemas.microsoft.com/office/drawing/2014/main" id="{22509C3E-5D52-415D-B554-73A3C672554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1" t="9570" b="4288"/>
          <a:stretch>
            <a:fillRect/>
          </a:stretch>
        </p:blipFill>
        <p:spPr>
          <a:xfrm>
            <a:off x="2286000" y="1143000"/>
            <a:ext cx="7289800" cy="3200400"/>
          </a:xfrm>
          <a:noFill/>
        </p:spPr>
      </p:pic>
      <p:sp>
        <p:nvSpPr>
          <p:cNvPr id="39939" name="TextBox 4">
            <a:extLst>
              <a:ext uri="{FF2B5EF4-FFF2-40B4-BE49-F238E27FC236}">
                <a16:creationId xmlns:a16="http://schemas.microsoft.com/office/drawing/2014/main" id="{EC699341-68BA-408A-9442-59505005F4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9800" y="4724400"/>
            <a:ext cx="82296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>
                <a:solidFill>
                  <a:schemeClr val="tx1"/>
                </a:solidFill>
                <a:latin typeface="Lucida Sans Unicode" panose="020B0602030504020204" pitchFamily="34" charset="0"/>
              </a:defRPr>
            </a:lvl1pPr>
            <a:lvl2pPr marL="742950" indent="-285750">
              <a:spcBef>
                <a:spcPts val="325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300">
                <a:solidFill>
                  <a:schemeClr val="tx1"/>
                </a:solidFill>
                <a:latin typeface="Lucida Sans Unicode" panose="020B0602030504020204" pitchFamily="34" charset="0"/>
              </a:defRPr>
            </a:lvl2pPr>
            <a:lvl3pPr marL="1143000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Lucida Sans Unicode" panose="020B0602030504020204" pitchFamily="34" charset="0"/>
              </a:defRPr>
            </a:lvl3pPr>
            <a:lvl4pPr marL="16002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Lucida Sans Unicode" panose="020B0602030504020204" pitchFamily="34" charset="0"/>
              </a:defRPr>
            </a:lvl4pPr>
            <a:lvl5pPr marL="20574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Lucida Sans Unicode" panose="020B0602030504020204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Lucida Sans Unicode" panose="020B0602030504020204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Lucida Sans Unicode" panose="020B0602030504020204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Lucida Sans Unicode" panose="020B0602030504020204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Lucida Sans Unicode" panose="020B0602030504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Изражена је коштана атретична плоча, cavum tympani је слабо развијен, кошчице су у блоку.</a:t>
            </a:r>
          </a:p>
        </p:txBody>
      </p:sp>
    </p:spTree>
    <p:extLst>
      <p:ext uri="{BB962C8B-B14F-4D97-AF65-F5344CB8AC3E}">
        <p14:creationId xmlns:p14="http://schemas.microsoft.com/office/powerpoint/2010/main" val="3537868122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Content Placeholder 1">
            <a:extLst>
              <a:ext uri="{FF2B5EF4-FFF2-40B4-BE49-F238E27FC236}">
                <a16:creationId xmlns:a16="http://schemas.microsoft.com/office/drawing/2014/main" id="{750D99E1-6CD2-4C67-ADB0-C3C20F61DD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0545" y="1451264"/>
            <a:ext cx="9947564" cy="3955472"/>
          </a:xfrm>
        </p:spPr>
        <p:txBody>
          <a:bodyPr/>
          <a:lstStyle/>
          <a:p>
            <a:pPr eaLnBrk="1" hangingPunct="1"/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Терапија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је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хируршка</a:t>
            </a:r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подразумева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формирање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спољашњег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слушног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ходника</a:t>
            </a:r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реконструкциј</a:t>
            </a:r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ланца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слушних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кошчица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операција</a:t>
            </a:r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изводи</a:t>
            </a:r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поласка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школу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eaLnBrk="1" hangingPunct="1"/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Код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обостраних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аномалија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неопходно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је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што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започети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слушну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рехабилитацију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слушним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амплификаторима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око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трећег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месеца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развио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говор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1" hangingPunct="1"/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Тада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ради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операција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једном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од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малформираних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ушију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четврте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године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01579697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B83492E-949E-446A-BE02-881612CDA3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68036"/>
            <a:ext cx="10515600" cy="1325563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x-none" b="1" dirty="0">
                <a:latin typeface="Times New Roman" pitchFamily="18" charset="0"/>
                <a:cs typeface="Times New Roman" pitchFamily="18" charset="0"/>
              </a:rPr>
              <a:t>Конгениталне малформације унутрашњег ува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986" name="Content Placeholder 1">
            <a:extLst>
              <a:ext uri="{FF2B5EF4-FFF2-40B4-BE49-F238E27FC236}">
                <a16:creationId xmlns:a16="http://schemas.microsoft.com/office/drawing/2014/main" id="{34D62DCA-40E9-416F-886F-5004306228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4288" y="2298557"/>
            <a:ext cx="10515599" cy="3991407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Изоловане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захватају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поједине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делове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коштаног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или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мембранозног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лабиринта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1" hangingPunct="1"/>
            <a:r>
              <a:rPr lang="en-US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Удружене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праћене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аномалијама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средњег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или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спољашњег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ува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или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јављају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склопу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других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поремећаја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главе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или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лица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1" hangingPunct="1"/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Дисплазије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унутрашњег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ува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некомплетни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или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аберантни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поремећаји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унутрашњег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ува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који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јављају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спорадично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као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резултат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хромозомских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аберација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1" hangingPunct="1"/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Јављају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склопу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различитих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синдрома: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Pатau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y (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тризомија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13</a:t>
            </a:r>
            <a:r>
              <a:rPr lang="sr-Latn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хромозома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Mondiny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y,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Daunow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y (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тризомија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18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хромозома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 </a:t>
            </a:r>
          </a:p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89253807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660123"/>
            <a:ext cx="9144000" cy="238809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x-none" sz="5400" dirty="0">
                <a:latin typeface="Times New Roman" pitchFamily="18" charset="0"/>
                <a:cs typeface="Times New Roman" pitchFamily="18" charset="0"/>
              </a:rPr>
              <a:t>Запаљенски процеси ушне шкољке и спољашњег слушног ходника</a:t>
            </a:r>
            <a:endParaRPr lang="en-US" sz="5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2765946"/>
      </p:ext>
    </p:extLst>
  </p:cSld>
  <p:clrMapOvr>
    <a:masterClrMapping/>
  </p:clrMapOvr>
  <p:transition/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9841637" cy="4308845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Еризипел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6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3600" i="1" dirty="0">
                <a:latin typeface="Times New Roman" pitchFamily="18" charset="0"/>
                <a:cs typeface="Times New Roman" pitchFamily="18" charset="0"/>
              </a:rPr>
              <a:t>Erysipelas auriculae</a:t>
            </a:r>
            <a:r>
              <a:rPr lang="sr-Cyrl-RS" sz="3600" i="1" dirty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0" indent="0" eaLnBrk="1" hangingPunct="1">
              <a:buNone/>
            </a:pPr>
            <a:endParaRPr lang="en-US" sz="3600" i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00000"/>
              </a:lnSpc>
            </a:pP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Стрептококна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инфекција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коже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аурикуле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(Streptococcus pyogenes)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00000"/>
              </a:lnSpc>
            </a:pP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Предиспонирајући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фактор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је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микротраума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lnSpc>
                <a:spcPct val="100000"/>
              </a:lnSpc>
            </a:pPr>
            <a:r>
              <a:rPr lang="sr-Cyrl-R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Клиничка слика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Кожа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аурикуле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интензивно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црвена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јасном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демаркационом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бедемастом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линијом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према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здравој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кожи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56247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x-none" dirty="0">
                <a:latin typeface="Times New Roman" pitchFamily="18" charset="0"/>
                <a:cs typeface="Times New Roman" pitchFamily="18" charset="0"/>
              </a:rPr>
              <a:t> Запаљења уш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не шкољке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5332567"/>
      </p:ext>
    </p:extLst>
  </p:cSld>
  <p:clrMapOvr>
    <a:masterClrMapping/>
  </p:clrMapOvr>
  <p:transition/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2" descr="Related image"/>
          <p:cNvPicPr>
            <a:picLocks noChangeAspect="1" noChangeArrowheads="1"/>
          </p:cNvPicPr>
          <p:nvPr/>
        </p:nvPicPr>
        <p:blipFill rotWithShape="1">
          <a:blip r:embed="rId2"/>
          <a:srcRect l="10931" r="11170"/>
          <a:stretch/>
        </p:blipFill>
        <p:spPr bwMode="auto">
          <a:xfrm>
            <a:off x="512468" y="1428398"/>
            <a:ext cx="4394446" cy="370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Резултат слика за Erysipelas еар">
            <a:extLst>
              <a:ext uri="{FF2B5EF4-FFF2-40B4-BE49-F238E27FC236}">
                <a16:creationId xmlns:a16="http://schemas.microsoft.com/office/drawing/2014/main" id="{CD74E9EF-85C2-4901-9C3C-E68EDF6C32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2996" y="1405547"/>
            <a:ext cx="2772918" cy="3701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Резултат слика за Erysipelas еар">
            <a:extLst>
              <a:ext uri="{FF2B5EF4-FFF2-40B4-BE49-F238E27FC236}">
                <a16:creationId xmlns:a16="http://schemas.microsoft.com/office/drawing/2014/main" id="{87B7AAD3-AAC2-496B-946F-8FF1E0F487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3492" y="1428398"/>
            <a:ext cx="2469682" cy="3656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3167349"/>
      </p:ext>
    </p:extLst>
  </p:cSld>
  <p:clrMapOvr>
    <a:masterClrMapping/>
  </p:clrMapOvr>
  <p:transition/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Content Placeholder 2"/>
          <p:cNvSpPr>
            <a:spLocks noGrp="1"/>
          </p:cNvSpPr>
          <p:nvPr>
            <p:ph idx="1"/>
          </p:nvPr>
        </p:nvSpPr>
        <p:spPr>
          <a:xfrm>
            <a:off x="838200" y="1044389"/>
            <a:ext cx="10515600" cy="4246701"/>
          </a:xfrm>
        </p:spPr>
        <p:txBody>
          <a:bodyPr>
            <a:normAutofit/>
          </a:bodyPr>
          <a:lstStyle/>
          <a:p>
            <a:r>
              <a:rPr lang="en-US" dirty="0" err="1">
                <a:latin typeface="Times New Roman" pitchFamily="18" charset="0"/>
                <a:cs typeface="Times New Roman" pitchFamily="18" charset="0"/>
              </a:rPr>
              <a:t>Teлесна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температура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може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да буде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повишена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sr-Cyrl-R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Дијагноза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: а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намнеза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клинички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преглед</a:t>
            </a:r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Диф</a:t>
            </a:r>
            <a:r>
              <a:rPr lang="sr-Cyrl-R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en-US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енцијална</a:t>
            </a:r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дијагноза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sr-Latn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perihondritis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sr-Latn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herpes zoster </a:t>
            </a:r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Терапија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антибиотици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(пеницилин), симптоматска,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оалета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аурикуле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2252706"/>
      </p:ext>
    </p:extLst>
  </p:cSld>
  <p:clrMapOvr>
    <a:masterClrMapping/>
  </p:clrMapOvr>
  <p:transition/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Content Placeholder 2"/>
          <p:cNvSpPr>
            <a:spLocks noGrp="1"/>
          </p:cNvSpPr>
          <p:nvPr>
            <p:ph idx="1"/>
          </p:nvPr>
        </p:nvSpPr>
        <p:spPr>
          <a:xfrm>
            <a:off x="838200" y="760303"/>
            <a:ext cx="10515600" cy="56049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Cyrl-RS" sz="3600" dirty="0">
                <a:latin typeface="Times New Roman" pitchFamily="18" charset="0"/>
                <a:cs typeface="Times New Roman" pitchFamily="18" charset="0"/>
              </a:rPr>
              <a:t>Перихондритис (</a:t>
            </a:r>
            <a:r>
              <a:rPr lang="en-US" sz="3600" i="1" dirty="0">
                <a:latin typeface="Times New Roman" pitchFamily="18" charset="0"/>
                <a:cs typeface="Times New Roman" pitchFamily="18" charset="0"/>
              </a:rPr>
              <a:t>Peri</a:t>
            </a:r>
            <a:r>
              <a:rPr lang="sr-Latn-RS" sz="3600" i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3600" i="1" dirty="0" err="1">
                <a:latin typeface="Times New Roman" pitchFamily="18" charset="0"/>
                <a:cs typeface="Times New Roman" pitchFamily="18" charset="0"/>
              </a:rPr>
              <a:t>hondritis</a:t>
            </a:r>
            <a:r>
              <a:rPr lang="sr-Latn-RS" sz="3600" i="1" dirty="0">
                <a:latin typeface="Times New Roman" pitchFamily="18" charset="0"/>
                <a:cs typeface="Times New Roman" pitchFamily="18" charset="0"/>
              </a:rPr>
              <a:t> auriculae</a:t>
            </a:r>
            <a:r>
              <a:rPr lang="sr-Cyrl-RS" sz="3600" i="1" dirty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0" indent="0">
              <a:buNone/>
            </a:pPr>
            <a:endParaRPr lang="sr-Cyrl-RS" sz="36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00000"/>
              </a:lnSpc>
            </a:pP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Запаљење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перхондријума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хрскавице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ушне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шкољке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00000"/>
              </a:lnSpc>
            </a:pPr>
            <a:r>
              <a:rPr lang="en-US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Етиологија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грам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позитивне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грам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негативне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бактерије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00000"/>
              </a:lnSpc>
            </a:pPr>
            <a:r>
              <a:rPr lang="en-US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Патогенеза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после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повреде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отхематома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запаљења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коже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спољашњег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слушног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ходника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lnSpc>
                <a:spcPct val="100000"/>
              </a:lnSpc>
            </a:pPr>
            <a:r>
              <a:rPr lang="sr-Cyrl-R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Клиничка слика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: јак б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ол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црвенило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оток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ушке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појединих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делова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ушке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, због појаве инфилтрата ушка губи рељеф, скврчава се и деформише (некроза хрскавице).</a:t>
            </a:r>
            <a:r>
              <a:rPr lang="sr-Latn-RS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00000"/>
              </a:lnSpc>
            </a:pP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Телесна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темпера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ура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је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повишена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/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5629800"/>
      </p:ext>
    </p:extLst>
  </p:cSld>
  <p:clrMapOvr>
    <a:masterClrMapping/>
  </p:clrMapOvr>
  <p:transition/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Related image">
            <a:extLst>
              <a:ext uri="{FF2B5EF4-FFF2-40B4-BE49-F238E27FC236}">
                <a16:creationId xmlns:a16="http://schemas.microsoft.com/office/drawing/2014/main" id="{1B97989F-B234-4AB2-A3A9-7948C39693B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/>
          <a:srcRect l="16544" r="11392" b="16664"/>
          <a:stretch/>
        </p:blipFill>
        <p:spPr bwMode="auto">
          <a:xfrm>
            <a:off x="3123358" y="1294130"/>
            <a:ext cx="2851415" cy="371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Резултат слика за Perichondritis">
            <a:extLst>
              <a:ext uri="{FF2B5EF4-FFF2-40B4-BE49-F238E27FC236}">
                <a16:creationId xmlns:a16="http://schemas.microsoft.com/office/drawing/2014/main" id="{45A185AF-F5C3-4B6B-B97C-2FDDC5EB35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65" y="1294132"/>
            <a:ext cx="2859229" cy="3719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Резултат слика за Perichondritis">
            <a:extLst>
              <a:ext uri="{FF2B5EF4-FFF2-40B4-BE49-F238E27FC236}">
                <a16:creationId xmlns:a16="http://schemas.microsoft.com/office/drawing/2014/main" id="{0D4DC20A-76C3-4871-B78C-8314A503374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71" t="1992" r="50840" b="1537"/>
          <a:stretch/>
        </p:blipFill>
        <p:spPr bwMode="auto">
          <a:xfrm>
            <a:off x="9221765" y="1315108"/>
            <a:ext cx="2836381" cy="3698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Резултат слика за Perichondritis">
            <a:extLst>
              <a:ext uri="{FF2B5EF4-FFF2-40B4-BE49-F238E27FC236}">
                <a16:creationId xmlns:a16="http://schemas.microsoft.com/office/drawing/2014/main" id="{3F2E953B-C4D9-43C0-8BEC-C38BD56982F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01" r="12834"/>
          <a:stretch/>
        </p:blipFill>
        <p:spPr bwMode="auto">
          <a:xfrm>
            <a:off x="6092093" y="1315107"/>
            <a:ext cx="3029537" cy="3698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78737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5" descr="kustky%20stredousi[1]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16758" y="1755321"/>
            <a:ext cx="7238813" cy="3984172"/>
          </a:xfrm>
          <a:noFill/>
        </p:spPr>
      </p:pic>
      <p:sp>
        <p:nvSpPr>
          <p:cNvPr id="81922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Слушне кошчице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1973228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Content Placeholder 2"/>
          <p:cNvSpPr>
            <a:spLocks noGrp="1"/>
          </p:cNvSpPr>
          <p:nvPr>
            <p:ph idx="1"/>
          </p:nvPr>
        </p:nvSpPr>
        <p:spPr>
          <a:xfrm>
            <a:off x="722790" y="955614"/>
            <a:ext cx="10515600" cy="4903648"/>
          </a:xfrm>
        </p:spPr>
        <p:txBody>
          <a:bodyPr>
            <a:normAutofit/>
          </a:bodyPr>
          <a:lstStyle/>
          <a:p>
            <a:pPr eaLnBrk="1" hangingPunct="1">
              <a:lnSpc>
                <a:spcPct val="100000"/>
              </a:lnSpc>
            </a:pPr>
            <a:r>
              <a:rPr lang="en-US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Дијагноза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анамнеза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клинички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преглед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00000"/>
              </a:lnSpc>
            </a:pPr>
            <a:r>
              <a:rPr lang="en-US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Диференцијална</a:t>
            </a:r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дијагноза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еризипел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херпетична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инфекција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аурикуле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00000"/>
              </a:lnSpc>
            </a:pPr>
            <a:r>
              <a:rPr lang="sr-Cyrl-R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Терапија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: конзервативна и хируршка. </a:t>
            </a:r>
          </a:p>
          <a:p>
            <a:pPr lvl="1">
              <a:lnSpc>
                <a:spcPct val="100000"/>
              </a:lnSpc>
            </a:pPr>
            <a:r>
              <a:rPr lang="sr-Cyrl-RS" sz="2800" dirty="0">
                <a:latin typeface="Times New Roman" pitchFamily="18" charset="0"/>
                <a:cs typeface="Times New Roman" pitchFamily="18" charset="0"/>
              </a:rPr>
              <a:t>Конзервативна: дају се високе дозе антибиотика, најбоље према антибиограму. Локално се врши тоалета ува са 3% борном киселином. </a:t>
            </a:r>
          </a:p>
          <a:p>
            <a:pPr lvl="1">
              <a:lnSpc>
                <a:spcPct val="100000"/>
              </a:lnSpc>
            </a:pPr>
            <a:r>
              <a:rPr lang="sr-Cyrl-RS" sz="2800" dirty="0">
                <a:latin typeface="Times New Roman" pitchFamily="18" charset="0"/>
                <a:cs typeface="Times New Roman" pitchFamily="18" charset="0"/>
              </a:rPr>
              <a:t>Хируршка: састоји се од инцизије ушне шкољке са дренажом.</a:t>
            </a:r>
          </a:p>
          <a:p>
            <a:pPr lvl="1">
              <a:lnSpc>
                <a:spcPct val="100000"/>
              </a:lnSpc>
            </a:pPr>
            <a:r>
              <a:rPr lang="sr-Cyrl-RS" sz="2800" spc="-2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порд предузете адекватне терапије, врло често као последица болести долази до скврчавања и деформације аурикуле.</a:t>
            </a:r>
          </a:p>
          <a:p>
            <a:pPr marL="0" indent="0" eaLnBrk="1" hangingPunct="1"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9481690"/>
      </p:ext>
    </p:extLst>
  </p:cSld>
  <p:clrMapOvr>
    <a:masterClrMapping/>
  </p:clrMapOvr>
  <p:transition/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ontent Placeholder 1"/>
          <p:cNvSpPr>
            <a:spLocks noGrp="1"/>
          </p:cNvSpPr>
          <p:nvPr>
            <p:ph idx="1"/>
          </p:nvPr>
        </p:nvSpPr>
        <p:spPr>
          <a:xfrm>
            <a:off x="678402" y="1029810"/>
            <a:ext cx="10515600" cy="488271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sr-Cyrl-RS" sz="3600" dirty="0">
                <a:latin typeface="Times New Roman" pitchFamily="18" charset="0"/>
                <a:cs typeface="Times New Roman" pitchFamily="18" charset="0"/>
              </a:rPr>
              <a:t>Херпес зостер (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Herpes zoster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oticus</a:t>
            </a:r>
            <a:r>
              <a:rPr lang="sr-Cyrl-RS" sz="3600" dirty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0" indent="0">
              <a:buNone/>
            </a:pPr>
            <a:endParaRPr lang="sr-Cyrl-RS" sz="39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20000"/>
              </a:lnSpc>
            </a:pP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Вирусна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инфекција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спољашњег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унутрашњег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ува</a:t>
            </a:r>
            <a:endParaRPr lang="en-US" sz="30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20000"/>
              </a:lnSpc>
            </a:pPr>
            <a:r>
              <a:rPr lang="en-US" sz="3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Етиологија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sr-Cyrl-R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вирус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варичеле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зостер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lnSpc>
                <a:spcPct val="120000"/>
              </a:lnSpc>
            </a:pPr>
            <a:r>
              <a:rPr lang="en-US" sz="3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Патогенеза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sr-Cyrl-R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доводи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ерупције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везикула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различитог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интензитета</a:t>
            </a:r>
            <a:r>
              <a:rPr lang="sr-Cyrl-R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броја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кожи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ушке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могућом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бактеријском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суперинфекцијом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афекцијом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V,</a:t>
            </a:r>
            <a:r>
              <a:rPr lang="sr-Cyrl-R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VII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VIII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кранијалног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нерва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, у</a:t>
            </a:r>
            <a:r>
              <a:rPr lang="sr-Cyrl-RS" sz="3000" dirty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интензиван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бол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глувоћу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периферну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парализу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фација</a:t>
            </a:r>
            <a:r>
              <a:rPr lang="sr-Cyrl-RS" sz="3000" dirty="0">
                <a:latin typeface="Times New Roman" pitchFamily="18" charset="0"/>
                <a:cs typeface="Times New Roman" pitchFamily="18" charset="0"/>
              </a:rPr>
              <a:t>лниг живца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0608431"/>
      </p:ext>
    </p:extLst>
  </p:cSld>
  <p:clrMapOvr>
    <a:masterClrMapping/>
  </p:clrMapOvr>
  <p:transition/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Content Placeholder 1"/>
          <p:cNvSpPr>
            <a:spLocks noGrp="1"/>
          </p:cNvSpPr>
          <p:nvPr>
            <p:ph idx="1"/>
          </p:nvPr>
        </p:nvSpPr>
        <p:spPr>
          <a:xfrm>
            <a:off x="838200" y="653772"/>
            <a:ext cx="10515600" cy="540080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</a:pPr>
            <a:r>
              <a:rPr lang="sr-Cyrl-R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Клиничка слика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: б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олест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почиње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интензивним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болом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пределу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ушке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афекција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сензитивних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грана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тригеминуса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, високом температуром, дрхтавицом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Често се јавља главобоља, вртоглавица, шум у уву,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периферна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парализа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фацијалиса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сензоринеурална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наглувост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 Након тога се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јавља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еритем са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везикул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ама испуњеним серохеморагичним садржајем. Прскањем везикула настају крусте.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10000"/>
              </a:lnSpc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Уколико су присутни: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периферна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парализа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фацијалиса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сензоринеурална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наглувост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и вртоглавица, онда се ради 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Ramsay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Huntov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синдрому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10000"/>
              </a:lnSpc>
            </a:pP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Глувоћа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нажалост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трајна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неизлечива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, јавља се у око 40%.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10000"/>
              </a:lnSpc>
            </a:pP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Периферна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парализа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фацијалиса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има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лошу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прогнозу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, јавља се у око 60-90%.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8489048"/>
      </p:ext>
    </p:extLst>
  </p:cSld>
  <p:clrMapOvr>
    <a:masterClrMapping/>
  </p:clrMapOvr>
  <p:transition/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uv.es/derma/CLindex/CLcontacto/fot/1.jpg">
            <a:extLst>
              <a:ext uri="{FF2B5EF4-FFF2-40B4-BE49-F238E27FC236}">
                <a16:creationId xmlns:a16="http://schemas.microsoft.com/office/drawing/2014/main" id="{0298FC08-E094-4E2A-8985-65925A3291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0419" y="1286275"/>
            <a:ext cx="5015369" cy="3552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Резултат слика за Herpes zoster oticus">
            <a:extLst>
              <a:ext uri="{FF2B5EF4-FFF2-40B4-BE49-F238E27FC236}">
                <a16:creationId xmlns:a16="http://schemas.microsoft.com/office/drawing/2014/main" id="{65679864-66D0-47C3-BE5C-B6B6A650F1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6088" y="1286275"/>
            <a:ext cx="5715000" cy="3609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4621068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891466" y="695467"/>
            <a:ext cx="9903781" cy="5467066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110000"/>
              </a:lnSpc>
            </a:pPr>
            <a:r>
              <a:rPr lang="sr-Cyrl-R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Дијагноза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: а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намнеза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клинички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преглед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аудиометрија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10000"/>
              </a:lnSpc>
            </a:pPr>
            <a:r>
              <a:rPr lang="en-US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Диференцијална</a:t>
            </a:r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дијагноза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perihondritis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erizipel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otitis externa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10000"/>
              </a:lnSpc>
            </a:pPr>
            <a:r>
              <a:rPr lang="sr-Cyrl-R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Терапија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: т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оалета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аурикуле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, на пукнуте везикуле се, како би се сасушиле, ставља индиферентни прашак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локалну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системск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примен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антивирусних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лекова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антинеуралгика,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витамини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Б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групе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а у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случају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бактеријске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инфекције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антибиотици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Парализа фацијалиса најчешће не реагује на конзервативну терапију, па се применјује хируршка – ради се декомпресија фацијалиса, али и поред тога у великом проценту секвеле остају.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1117090"/>
      </p:ext>
    </p:extLst>
  </p:cSld>
  <p:clrMapOvr>
    <a:masterClrMapping/>
  </p:clrMapOvr>
  <p:transition/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Content Placeholder 1"/>
          <p:cNvSpPr>
            <a:spLocks noGrp="1"/>
          </p:cNvSpPr>
          <p:nvPr>
            <p:ph idx="1"/>
          </p:nvPr>
        </p:nvSpPr>
        <p:spPr>
          <a:xfrm>
            <a:off x="838200" y="1825625"/>
            <a:ext cx="10170111" cy="4351338"/>
          </a:xfrm>
        </p:spPr>
        <p:txBody>
          <a:bodyPr/>
          <a:lstStyle/>
          <a:p>
            <a:pPr eaLnBrk="1" hangingPunct="1">
              <a:lnSpc>
                <a:spcPct val="100000"/>
              </a:lnSpc>
              <a:buFont typeface="Wingdings 3" pitchFamily="18" charset="2"/>
              <a:buNone/>
            </a:pP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Запаљење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коже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спољашњег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слушног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ходника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00000"/>
              </a:lnSpc>
              <a:buFont typeface="Wingdings 3" pitchFamily="18" charset="2"/>
              <a:buNone/>
            </a:pP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току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акутни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хронични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00000"/>
              </a:lnSpc>
              <a:buFont typeface="Wingdings 3" pitchFamily="18" charset="2"/>
              <a:buNone/>
            </a:pP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Акутни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траје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седам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дана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(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вируси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бактерије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00000"/>
              </a:lnSpc>
              <a:buFont typeface="Wingdings 3" pitchFamily="18" charset="2"/>
              <a:buNone/>
            </a:pP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Хронични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дуготрајни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понављајуће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епизоде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акутне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упале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4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пута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годишње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обично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неинфламматорног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порекла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00000"/>
              </a:lnSpc>
              <a:spcBef>
                <a:spcPts val="0"/>
              </a:spcBef>
              <a:buFont typeface="Wingdings 3" pitchFamily="18" charset="2"/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иритације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контактни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дерматитис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екцем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алергије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псоријаза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и сл.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sr-Latn-RS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3" pitchFamily="18" charset="2"/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3" pitchFamily="18" charset="2"/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x-none" sz="4800" dirty="0">
                <a:latin typeface="Times New Roman" pitchFamily="18" charset="0"/>
                <a:cs typeface="Times New Roman" pitchFamily="18" charset="0"/>
              </a:rPr>
              <a:t>Otitis externa</a:t>
            </a:r>
            <a:endParaRPr lang="en-US" sz="4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0829656"/>
      </p:ext>
    </p:extLst>
  </p:cSld>
  <p:clrMapOvr>
    <a:masterClrMapping/>
  </p:clrMapOvr>
  <p:transition/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Сви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патолошки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процеси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који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доводе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прекида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континуитета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епитела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коже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спољашњег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слушног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ходника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што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омогућава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инвазију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бактерија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/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Повишена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влажност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дуготрајно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излагање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води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себореа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екцем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ношење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слушног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апарата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егостозе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присуство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страног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тела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чишћење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ходника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штапићима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уши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eaLnBrk="1" hangingPunct="1"/>
            <a:r>
              <a:rPr lang="en-US" dirty="0" err="1">
                <a:latin typeface="Times New Roman" pitchFamily="18" charset="0"/>
                <a:cs typeface="Times New Roman" pitchFamily="18" charset="0"/>
              </a:rPr>
              <a:t>Дијабетес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различита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имунодефицијентна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стања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x-none" sz="3600" dirty="0">
                <a:latin typeface="Times New Roman" pitchFamily="18" charset="0"/>
                <a:cs typeface="Times New Roman" pitchFamily="18" charset="0"/>
              </a:rPr>
              <a:t>Предиспонирајући фактори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3770099"/>
      </p:ext>
    </p:extLst>
  </p:cSld>
  <p:clrMapOvr>
    <a:masterClrMapping/>
  </p:clrMapOvr>
  <p:transition/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Content Placeholder 1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415377"/>
          </a:xfrm>
        </p:spPr>
        <p:txBody>
          <a:bodyPr/>
          <a:lstStyle/>
          <a:p>
            <a:pPr eaLnBrk="1" hangingPunct="1"/>
            <a:r>
              <a:rPr lang="en-US" dirty="0" err="1">
                <a:latin typeface="Times New Roman" pitchFamily="18" charset="0"/>
                <a:cs typeface="Times New Roman" pitchFamily="18" charset="0"/>
              </a:rPr>
              <a:t>Акутно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дифузно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бактеријско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запаљење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коже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коштаног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дела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спољашњег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слушног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ходника</a:t>
            </a:r>
            <a:r>
              <a:rPr lang="sr-Latn-RS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Етиологија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грам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позитивне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грам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негативне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бактерије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Клиничка</a:t>
            </a:r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слика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оталги</a:t>
            </a:r>
            <a:r>
              <a:rPr lang="sr-Latn-RS" dirty="0">
                <a:latin typeface="Times New Roman" pitchFamily="18" charset="0"/>
                <a:cs typeface="Times New Roman" pitchFamily="18" charset="0"/>
              </a:rPr>
              <a:t>j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а,</a:t>
            </a:r>
            <a:r>
              <a:rPr lang="sr-Latn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наглувост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секреција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из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ува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Дијагноза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анамнеза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отоскопски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налаз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мико</a:t>
            </a:r>
            <a:r>
              <a:rPr lang="sr-Latn-RS" dirty="0">
                <a:latin typeface="Times New Roman" pitchFamily="18" charset="0"/>
                <a:cs typeface="Times New Roman" pitchFamily="18" charset="0"/>
              </a:rPr>
              <a:t>ro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биолошки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преглед</a:t>
            </a:r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pPr lvl="1">
              <a:lnSpc>
                <a:spcPct val="100000"/>
              </a:lnSpc>
            </a:pPr>
            <a:r>
              <a:rPr lang="sr-Cyrl-R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Отоскопски налаз </a:t>
            </a:r>
            <a:r>
              <a:rPr lang="sr-Cyrl-RS" sz="2800" dirty="0">
                <a:latin typeface="Times New Roman" pitchFamily="18" charset="0"/>
                <a:cs typeface="Times New Roman" pitchFamily="18" charset="0"/>
              </a:rPr>
              <a:t>(отоскопија, отоендоскопија, ОМС): влажна, мацерирана,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хипереми</a:t>
            </a:r>
            <a:r>
              <a:rPr lang="sr-Cyrl-RS" sz="2800" dirty="0">
                <a:latin typeface="Times New Roman" pitchFamily="18" charset="0"/>
                <a:cs typeface="Times New Roman" pitchFamily="18" charset="0"/>
              </a:rPr>
              <a:t>чна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от</a:t>
            </a:r>
            <a:r>
              <a:rPr lang="sr-Cyrl-RS" sz="2800" dirty="0">
                <a:latin typeface="Times New Roman" pitchFamily="18" charset="0"/>
                <a:cs typeface="Times New Roman" pitchFamily="18" charset="0"/>
              </a:rPr>
              <a:t>ечена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кож</a:t>
            </a:r>
            <a:r>
              <a:rPr lang="sr-Cyrl-RS" sz="2800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спољашњег</a:t>
            </a:r>
            <a:r>
              <a:rPr lang="sr-Cyrl-R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слушног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ходника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800" dirty="0">
                <a:latin typeface="Times New Roman" pitchFamily="18" charset="0"/>
                <a:cs typeface="Times New Roman" pitchFamily="18" charset="0"/>
              </a:rPr>
              <a:t>док је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бубна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опна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интактна</a:t>
            </a:r>
            <a:r>
              <a:rPr lang="sr-Cyrl-RS" sz="28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O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titis externa diffusa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8932095"/>
      </p:ext>
    </p:extLst>
  </p:cSld>
  <p:clrMapOvr>
    <a:masterClrMapping/>
  </p:clrMapOvr>
  <p:transition/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Резултат слика за Otitis externa diffusa">
            <a:extLst>
              <a:ext uri="{FF2B5EF4-FFF2-40B4-BE49-F238E27FC236}">
                <a16:creationId xmlns:a16="http://schemas.microsoft.com/office/drawing/2014/main" id="{DB18EE51-EF1A-4139-9EA0-060B5AAC3B3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93" t="67962" r="6224" b="12232"/>
          <a:stretch/>
        </p:blipFill>
        <p:spPr bwMode="auto">
          <a:xfrm>
            <a:off x="7164280" y="474490"/>
            <a:ext cx="4771719" cy="3174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Резултат слика за Otitis externa diffusa">
            <a:extLst>
              <a:ext uri="{FF2B5EF4-FFF2-40B4-BE49-F238E27FC236}">
                <a16:creationId xmlns:a16="http://schemas.microsoft.com/office/drawing/2014/main" id="{EE4EB542-360B-4DFA-892A-6B777E9C702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32" t="45437" r="6585" b="32557"/>
          <a:stretch/>
        </p:blipFill>
        <p:spPr bwMode="auto">
          <a:xfrm>
            <a:off x="2503503" y="3510855"/>
            <a:ext cx="4625323" cy="3418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2" descr="Image result for Ðµxterna">
            <a:extLst>
              <a:ext uri="{FF2B5EF4-FFF2-40B4-BE49-F238E27FC236}">
                <a16:creationId xmlns:a16="http://schemas.microsoft.com/office/drawing/2014/main" id="{1638A2FF-E691-405A-8FF1-D7F62C83C28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/>
          <a:srcRect l="12477" t="9048" r="10948"/>
          <a:stretch/>
        </p:blipFill>
        <p:spPr bwMode="auto">
          <a:xfrm>
            <a:off x="868560" y="65462"/>
            <a:ext cx="3780722" cy="3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35658996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Content Placeholder 1"/>
          <p:cNvSpPr>
            <a:spLocks noGrp="1"/>
          </p:cNvSpPr>
          <p:nvPr>
            <p:ph idx="1"/>
          </p:nvPr>
        </p:nvSpPr>
        <p:spPr>
          <a:xfrm>
            <a:off x="864833" y="1514907"/>
            <a:ext cx="9619695" cy="3083727"/>
          </a:xfrm>
        </p:spPr>
        <p:txBody>
          <a:bodyPr/>
          <a:lstStyle/>
          <a:p>
            <a:pPr eaLnBrk="1" hangingPunct="1"/>
            <a:r>
              <a:rPr lang="en-US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Диференцијална</a:t>
            </a:r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дијагноза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sr-Cyrl-R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ве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остале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форме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otitis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externe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akutni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mastoiditis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Терапија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sr-Cyrl-R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вакодневна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тоалета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ува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микроаспирацијом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не испирање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, л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окална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примена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антибиотика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према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антибиограму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комбинацији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кортикостереоидима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/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Као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компликација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може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развије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perihondritis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51863390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70454"/>
            <a:ext cx="10515600" cy="4351338"/>
          </a:xfrm>
        </p:spPr>
        <p:txBody>
          <a:bodyPr/>
          <a:lstStyle/>
          <a:p>
            <a:r>
              <a:rPr lang="en-US" dirty="0" err="1"/>
              <a:t>Еустахијева</a:t>
            </a:r>
            <a:r>
              <a:rPr lang="en-US" dirty="0"/>
              <a:t> </a:t>
            </a:r>
            <a:r>
              <a:rPr lang="en-US" dirty="0" err="1"/>
              <a:t>туба</a:t>
            </a:r>
            <a:r>
              <a:rPr lang="en-US" dirty="0"/>
              <a:t> </a:t>
            </a:r>
            <a:r>
              <a:rPr lang="hr-HR" dirty="0"/>
              <a:t>је коштано-хрскавични узани канал дужине око 36 мм, обложен слузницом, а спаја шупљину средњег ува са назофаринксом. </a:t>
            </a:r>
            <a:endParaRPr lang="sr-Cyrl-RS" dirty="0"/>
          </a:p>
          <a:p>
            <a:r>
              <a:rPr lang="en-US" dirty="0"/>
              <a:t>Ma</a:t>
            </a:r>
            <a:r>
              <a:rPr lang="sr-Cyrl-RS" dirty="0"/>
              <a:t>стоидни наставка се н</a:t>
            </a:r>
            <a:r>
              <a:rPr lang="hr-HR" dirty="0"/>
              <a:t>алази непосредно иза и испод спољашњег слушног ходника. Код новорођенчета није развијен. Почиње да се развија након прве године живота и формира се до друге године. Чине га: улаз у мастоидну пећину (</a:t>
            </a:r>
            <a:r>
              <a:rPr lang="hr-HR" i="1" dirty="0"/>
              <a:t>aditus ad antrum</a:t>
            </a:r>
            <a:r>
              <a:rPr lang="hr-HR" dirty="0"/>
              <a:t>), мастоидна пећина (</a:t>
            </a:r>
            <a:r>
              <a:rPr lang="hr-HR" i="1" dirty="0"/>
              <a:t>antrum mastoideum</a:t>
            </a:r>
            <a:r>
              <a:rPr lang="hr-HR" dirty="0"/>
              <a:t>) и мастоидне ћелије (</a:t>
            </a:r>
            <a:r>
              <a:rPr lang="hr-HR" i="1" dirty="0"/>
              <a:t>cellulae mastoideae</a:t>
            </a:r>
            <a:r>
              <a:rPr lang="hr-HR" dirty="0"/>
              <a:t>).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414247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err="1">
                <a:latin typeface="Times New Roman" pitchFamily="18" charset="0"/>
                <a:cs typeface="Times New Roman" pitchFamily="18" charset="0"/>
              </a:rPr>
              <a:t>Бактеријско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запаљење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фоликула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длаке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кожи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хрскавичавог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дела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спољашњег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слушног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ходника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Ети</a:t>
            </a:r>
            <a:r>
              <a:rPr lang="sr-Cyrl-R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en-US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логија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најчешће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стафилокок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/>
            <a:r>
              <a:rPr lang="en-US" dirty="0" err="1">
                <a:latin typeface="Times New Roman" pitchFamily="18" charset="0"/>
                <a:cs typeface="Times New Roman" pitchFamily="18" charset="0"/>
              </a:rPr>
              <a:t>Долази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стварања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појединачних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мултиплих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сцеса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око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фоликула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длаке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/>
            <a:r>
              <a:rPr lang="en-US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Предиспонирајући</a:t>
            </a:r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фактори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навика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чешања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ува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микротрауме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општа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обољења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дијабетес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различита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имунодефицијентна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стања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049000" cy="1325563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x-none" dirty="0">
                <a:latin typeface="Times New Roman" pitchFamily="18" charset="0"/>
                <a:cs typeface="Times New Roman" pitchFamily="18" charset="0"/>
              </a:rPr>
              <a:t>Otitis externa cirkumscripta s.furunculosis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3570436"/>
      </p:ext>
    </p:extLst>
  </p:cSld>
  <p:clrMapOvr>
    <a:masterClrMapping/>
  </p:clrMapOvr>
  <p:transition/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Content Placeholder 1"/>
          <p:cNvSpPr>
            <a:spLocks noGrp="1"/>
          </p:cNvSpPr>
          <p:nvPr>
            <p:ph idx="1"/>
          </p:nvPr>
        </p:nvSpPr>
        <p:spPr>
          <a:xfrm>
            <a:off x="838200" y="1470519"/>
            <a:ext cx="10515600" cy="4351338"/>
          </a:xfrm>
        </p:spPr>
        <p:txBody>
          <a:bodyPr/>
          <a:lstStyle/>
          <a:p>
            <a:r>
              <a:rPr lang="en-US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Клиничка</a:t>
            </a:r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слика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 б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ол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у уву приликом жвакања хране, некада тризмус,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наглувост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уколико је сполјашнји слушни ходник потпуно затворен фурункулом.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dirty="0" err="1">
                <a:latin typeface="Times New Roman" pitchFamily="18" charset="0"/>
                <a:cs typeface="Times New Roman" pitchFamily="18" charset="0"/>
              </a:rPr>
              <a:t>Може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да се јави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регионални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лимфаденитис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повишена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телесна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температура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Дијагноза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а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намнеза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болна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осетљивост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трагуса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sr-Cyrl-R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en-US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тоскопија</a:t>
            </a:r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(отоендоскопија,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отомикроскопија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):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оток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коже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спољашњег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слушног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ходника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нема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увид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бубну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опну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може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бити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присутан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гнојни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секрет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9268582"/>
      </p:ext>
    </p:extLst>
  </p:cSld>
  <p:clrMapOvr>
    <a:masterClrMapping/>
  </p:clrMapOvr>
  <p:transition/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2" descr="Related image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59637" y="1265808"/>
            <a:ext cx="4083050" cy="4032250"/>
          </a:xfrm>
          <a:noFill/>
        </p:spPr>
      </p:pic>
      <p:pic>
        <p:nvPicPr>
          <p:cNvPr id="26628" name="Picture 5" descr="http://www.medrx-education.com/uploads/1/4/0/9/14097223/6183288_ori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0" y="1307083"/>
            <a:ext cx="3946525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17858053"/>
      </p:ext>
    </p:extLst>
  </p:cSld>
  <p:clrMapOvr>
    <a:masterClrMapping/>
  </p:clrMapOvr>
  <p:transition/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Content Placeholder 1"/>
          <p:cNvSpPr>
            <a:spLocks noGrp="1"/>
          </p:cNvSpPr>
          <p:nvPr>
            <p:ph idx="1"/>
          </p:nvPr>
        </p:nvSpPr>
        <p:spPr>
          <a:xfrm>
            <a:off x="838200" y="1008880"/>
            <a:ext cx="10515600" cy="4351338"/>
          </a:xfrm>
        </p:spPr>
        <p:txBody>
          <a:bodyPr/>
          <a:lstStyle/>
          <a:p>
            <a:pPr eaLnBrk="1" hangingPunct="1"/>
            <a:r>
              <a:rPr lang="sr-Cyrl-R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Диференцијална дијагноза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: а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кутни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мастоидитис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sr-Cyrl-RS" dirty="0">
                <a:latin typeface="Times New Roman" pitchFamily="18" charset="0"/>
                <a:cs typeface="Times New Roman" pitchFamily="18" charset="0"/>
              </a:rPr>
              <a:t>Разликује се од фурункула јер се код акутног мастоидитиса јавља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спуштен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задње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горњи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зид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присутне су промене на бубној опни у смислу запаљења, нема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секрета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спољашњем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слушном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ходнику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збрисана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је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ретроаурикуларна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бразда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, кондуктивна наглувбост је скоро увек просутна и постоји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болна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осет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љ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ивост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мастоидне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регије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eaLnBrk="1" hangingPunct="1"/>
            <a:r>
              <a:rPr lang="en-US" dirty="0">
                <a:latin typeface="Times New Roman" pitchFamily="18" charset="0"/>
                <a:cs typeface="Times New Roman" pitchFamily="18" charset="0"/>
              </a:rPr>
              <a:t>RTG 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мастоида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показује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засенчење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пнеуматског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простора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мастоида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, док је код фурункула РТГ мастоида уредан.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440913"/>
      </p:ext>
    </p:extLst>
  </p:cSld>
  <p:clrMapOvr>
    <a:masterClrMapping/>
  </p:clrMapOvr>
  <p:transition/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Times New Roman" pitchFamily="18" charset="0"/>
                <a:cs typeface="Times New Roman" pitchFamily="18" charset="0"/>
              </a:rPr>
              <a:t>Запаљење коже спољашњег слушног ходника узроковано гљивицама.</a:t>
            </a:r>
          </a:p>
          <a:p>
            <a:pPr eaLnBrk="1" hangingPunct="1"/>
            <a:r>
              <a:rPr lang="en-US">
                <a:latin typeface="Times New Roman" pitchFamily="18" charset="0"/>
                <a:cs typeface="Times New Roman" pitchFamily="18" charset="0"/>
              </a:rPr>
              <a:t>Акутни или хронични ток</a:t>
            </a:r>
          </a:p>
          <a:p>
            <a:pPr eaLnBrk="1" hangingPunct="1"/>
            <a:r>
              <a:rPr lang="en-US" b="1">
                <a:latin typeface="Times New Roman" pitchFamily="18" charset="0"/>
                <a:cs typeface="Times New Roman" pitchFamily="18" charset="0"/>
              </a:rPr>
              <a:t>Етиологија: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Candida albicans, Aspergilus niger</a:t>
            </a:r>
          </a:p>
          <a:p>
            <a:pPr eaLnBrk="1" hangingPunct="1"/>
            <a:r>
              <a:rPr lang="en-US" b="1">
                <a:latin typeface="Times New Roman" pitchFamily="18" charset="0"/>
                <a:cs typeface="Times New Roman" pitchFamily="18" charset="0"/>
              </a:rPr>
              <a:t>Предиспонирајући фактори: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рад у условима повишене влажности, дуготрајна примена антибиотика, смањена општа отпорност организма, општа обољењња која доводе до смањене отпорности организма</a:t>
            </a:r>
          </a:p>
          <a:p>
            <a:pPr eaLnBrk="1" hangingPunct="1"/>
            <a:r>
              <a:rPr lang="en-US">
                <a:latin typeface="Times New Roman" pitchFamily="18" charset="0"/>
                <a:cs typeface="Times New Roman" pitchFamily="18" charset="0"/>
              </a:rPr>
              <a:t>Честа је бактеријска суперинфекција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x-none" dirty="0">
                <a:latin typeface="Times New Roman" pitchFamily="18" charset="0"/>
                <a:cs typeface="Times New Roman" pitchFamily="18" charset="0"/>
              </a:rPr>
              <a:t>Оtitis externa mycotica s.otomycosis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9544423"/>
      </p:ext>
    </p:extLst>
  </p:cSld>
  <p:clrMapOvr>
    <a:masterClrMapping/>
  </p:clrMapOvr>
  <p:transition/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Content Placeholder 1"/>
          <p:cNvSpPr>
            <a:spLocks noGrp="1"/>
          </p:cNvSpPr>
          <p:nvPr>
            <p:ph idx="1"/>
          </p:nvPr>
        </p:nvSpPr>
        <p:spPr>
          <a:xfrm>
            <a:off x="527481" y="591629"/>
            <a:ext cx="10515600" cy="2373513"/>
          </a:xfrm>
        </p:spPr>
        <p:txBody>
          <a:bodyPr/>
          <a:lstStyle/>
          <a:p>
            <a:pPr eaLnBrk="1" hangingPunct="1"/>
            <a:r>
              <a:rPr lang="en-US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Клиничка</a:t>
            </a:r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слика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sr-Cyrl-R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болест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почиње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сврабом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наглувост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, к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асније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јавља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бол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секреција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из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ува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Дијагноза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sr-Cyrl-R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анамнеза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отоскопски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отомикроскопски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преглед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оток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коже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присуство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секрета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виду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црнкастих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колонија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aspergilus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беле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сирасте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наслаге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candida)</a:t>
            </a:r>
          </a:p>
        </p:txBody>
      </p:sp>
      <p:sp>
        <p:nvSpPr>
          <p:cNvPr id="29700" name="AutoShape 2" descr="Ð ÐµÐ·ÑÐ»ÑÐ°Ñ ÑÐ»Ð¸ÐºÐ° Ð·Ð° otitis externa mycotica"/>
          <p:cNvSpPr>
            <a:spLocks noChangeAspect="1" noChangeArrowheads="1"/>
          </p:cNvSpPr>
          <p:nvPr/>
        </p:nvSpPr>
        <p:spPr bwMode="auto">
          <a:xfrm>
            <a:off x="1689100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701" name="AutoShape 4" descr="Ð ÐµÐ·ÑÐ»ÑÐ°Ñ ÑÐ»Ð¸ÐºÐ° Ð·Ð° otitis externa mycotica"/>
          <p:cNvSpPr>
            <a:spLocks noChangeAspect="1" noChangeArrowheads="1"/>
          </p:cNvSpPr>
          <p:nvPr/>
        </p:nvSpPr>
        <p:spPr bwMode="auto">
          <a:xfrm>
            <a:off x="1689100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29703" name="Picture 10" descr="Ð ÐµÐ·ÑÐ»ÑÐ°Ñ ÑÐ»Ð¸ÐºÐ° Ð·Ð° otitis externa mycotica aspergilus"/>
          <p:cNvPicPr>
            <a:picLocks noChangeAspect="1" noChangeArrowheads="1"/>
          </p:cNvPicPr>
          <p:nvPr/>
        </p:nvPicPr>
        <p:blipFill rotWithShape="1">
          <a:blip r:embed="rId3"/>
          <a:srcRect b="6758"/>
          <a:stretch/>
        </p:blipFill>
        <p:spPr bwMode="auto">
          <a:xfrm>
            <a:off x="1689100" y="2965140"/>
            <a:ext cx="3893726" cy="2945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4" name="AutoShape 12" descr="Ð ÐµÐ·ÑÐ»ÑÐ°Ñ ÑÐ»Ð¸ÐºÐ° Ð·Ð° otitis externa mycotica candida"/>
          <p:cNvSpPr>
            <a:spLocks noChangeAspect="1" noChangeArrowheads="1"/>
          </p:cNvSpPr>
          <p:nvPr/>
        </p:nvSpPr>
        <p:spPr bwMode="auto">
          <a:xfrm>
            <a:off x="1689100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705" name="AutoShape 14" descr="Ð ÐµÐ·ÑÐ»ÑÐ°Ñ ÑÐ»Ð¸ÐºÐ° Ð·Ð° otitis externa mycotica candida"/>
          <p:cNvSpPr>
            <a:spLocks noChangeAspect="1" noChangeArrowheads="1"/>
          </p:cNvSpPr>
          <p:nvPr/>
        </p:nvSpPr>
        <p:spPr bwMode="auto">
          <a:xfrm>
            <a:off x="1689100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706" name="AutoShape 16" descr="Ð¡ÑÐ¾Ð´Ð½Ð° ÑÐ»Ð¸ÐºÐ°"/>
          <p:cNvSpPr>
            <a:spLocks noChangeAspect="1" noChangeArrowheads="1"/>
          </p:cNvSpPr>
          <p:nvPr/>
        </p:nvSpPr>
        <p:spPr bwMode="auto">
          <a:xfrm>
            <a:off x="1689100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29707" name="Picture 18" descr="Ð ÐµÐ·ÑÐ»ÑÐ°Ñ ÑÐ»Ð¸ÐºÐ° Ð·Ð° otitis externa mycotica candida"/>
          <p:cNvPicPr>
            <a:picLocks noChangeAspect="1" noChangeArrowheads="1"/>
          </p:cNvPicPr>
          <p:nvPr/>
        </p:nvPicPr>
        <p:blipFill rotWithShape="1">
          <a:blip r:embed="rId4"/>
          <a:srcRect l="10745" r="2008"/>
          <a:stretch/>
        </p:blipFill>
        <p:spPr bwMode="auto">
          <a:xfrm>
            <a:off x="6209685" y="2965139"/>
            <a:ext cx="3236155" cy="2945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22504352"/>
      </p:ext>
    </p:extLst>
  </p:cSld>
  <p:clrMapOvr>
    <a:masterClrMapping/>
  </p:clrMapOvr>
  <p:transition/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Content Placeholder 1"/>
          <p:cNvSpPr>
            <a:spLocks noGrp="1"/>
          </p:cNvSpPr>
          <p:nvPr>
            <p:ph idx="1"/>
          </p:nvPr>
        </p:nvSpPr>
        <p:spPr>
          <a:xfrm>
            <a:off x="882588" y="1558132"/>
            <a:ext cx="9752860" cy="2999073"/>
          </a:xfrm>
        </p:spPr>
        <p:txBody>
          <a:bodyPr/>
          <a:lstStyle/>
          <a:p>
            <a:r>
              <a:rPr lang="en-US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Диференцијална</a:t>
            </a:r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дијагноза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sr-Cyrl-R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хронични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отитиси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sr-Cyrl-R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Терапија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Свакодневна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тоалета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микроаспирацијом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секрета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уз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локалну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примену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антимикотичних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средстава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(најчешће масти).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dirty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случају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бактеријске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суперинфекције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локално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се апликују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корикостероиди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антибиот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иком у виду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капи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или масти.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24" name="AutoShape 2" descr="Ð ÐµÐ·ÑÐ»ÑÐ°Ñ ÑÐ»Ð¸ÐºÐ° Ð·Ð° otitis externa mycotica candida"/>
          <p:cNvSpPr>
            <a:spLocks noChangeAspect="1" noChangeArrowheads="1"/>
          </p:cNvSpPr>
          <p:nvPr/>
        </p:nvSpPr>
        <p:spPr bwMode="auto">
          <a:xfrm>
            <a:off x="1689100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057220"/>
      </p:ext>
    </p:extLst>
  </p:cSld>
  <p:clrMapOvr>
    <a:masterClrMapping/>
  </p:clrMapOvr>
  <p:transition/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Content Placeholder 1"/>
          <p:cNvSpPr>
            <a:spLocks noGrp="1"/>
          </p:cNvSpPr>
          <p:nvPr>
            <p:ph idx="1"/>
          </p:nvPr>
        </p:nvSpPr>
        <p:spPr>
          <a:xfrm>
            <a:off x="838200" y="2083078"/>
            <a:ext cx="10515600" cy="3785062"/>
          </a:xfrm>
        </p:spPr>
        <p:txBody>
          <a:bodyPr/>
          <a:lstStyle/>
          <a:p>
            <a:pPr eaLnBrk="1" hangingPunct="1"/>
            <a:r>
              <a:rPr lang="en-US" dirty="0" err="1">
                <a:latin typeface="Times New Roman" pitchFamily="18" charset="0"/>
                <a:cs typeface="Times New Roman" pitchFamily="18" charset="0"/>
              </a:rPr>
              <a:t>Вирусно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запаљење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епитела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коже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коштаног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дела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спољашњег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слушног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ходника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епитела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бубне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опне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Етиологија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sr-Cyrl-R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вирус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грипа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који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доводи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оштећења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малих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крвних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судова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коже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стварањем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хеморагичних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вез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кула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испод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епитела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коже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/>
            <a:r>
              <a:rPr lang="en-US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Клиничка</a:t>
            </a:r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слика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изненадно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крварење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из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ува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праћено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болом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наглувост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dirty="0" err="1">
                <a:latin typeface="Times New Roman" pitchFamily="18" charset="0"/>
                <a:cs typeface="Times New Roman" pitchFamily="18" charset="0"/>
              </a:rPr>
              <a:t>Могу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бити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присуни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општи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симптоми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инфективног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синдрома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38200" y="516046"/>
            <a:ext cx="10515600" cy="1325563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titis externa bullosa haemorragica, myryngitis bullosa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4670982"/>
      </p:ext>
    </p:extLst>
  </p:cSld>
  <p:clrMapOvr>
    <a:masterClrMapping/>
  </p:clrMapOvr>
  <p:transition/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Content Placeholder 1"/>
          <p:cNvSpPr>
            <a:spLocks noGrp="1"/>
          </p:cNvSpPr>
          <p:nvPr>
            <p:ph idx="1"/>
          </p:nvPr>
        </p:nvSpPr>
        <p:spPr>
          <a:xfrm>
            <a:off x="838200" y="1024731"/>
            <a:ext cx="10515600" cy="1461017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US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Дијагноза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анамнеза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отоскопски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отомикроскопски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):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свежа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крв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спољашњем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слушном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ходнику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хеморагијске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буле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кожи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плавичасте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боје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присуство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сасушених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круста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као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последица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прскања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була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2" name="Picture 2" descr="Ð¡ÑÐ¾Ð´Ð½Ð° ÑÐ»Ð¸ÐºÐ°"/>
          <p:cNvPicPr>
            <a:picLocks noChangeAspect="1" noChangeArrowheads="1"/>
          </p:cNvPicPr>
          <p:nvPr/>
        </p:nvPicPr>
        <p:blipFill rotWithShape="1">
          <a:blip r:embed="rId2"/>
          <a:srcRect l="3217" t="28950" r="3217" b="17801"/>
          <a:stretch/>
        </p:blipFill>
        <p:spPr bwMode="auto">
          <a:xfrm>
            <a:off x="1210733" y="2703890"/>
            <a:ext cx="9770533" cy="3129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74416581"/>
      </p:ext>
    </p:extLst>
  </p:cSld>
  <p:clrMapOvr>
    <a:masterClrMapping/>
  </p:clrMapOvr>
  <p:transition/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Content Placeholder 1"/>
          <p:cNvSpPr>
            <a:spLocks noGrp="1"/>
          </p:cNvSpPr>
          <p:nvPr>
            <p:ph idx="1"/>
          </p:nvPr>
        </p:nvSpPr>
        <p:spPr>
          <a:xfrm>
            <a:off x="838200" y="1408374"/>
            <a:ext cx="9593062" cy="2977195"/>
          </a:xfrm>
        </p:spPr>
        <p:txBody>
          <a:bodyPr/>
          <a:lstStyle/>
          <a:p>
            <a:pPr eaLnBrk="1" hangingPunct="1"/>
            <a:r>
              <a:rPr lang="en-US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Диференцијална</a:t>
            </a:r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дијагноза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sr-Cyrl-R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повреде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ува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бубне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опне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прелом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базе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лобање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тумори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хронични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отитиси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/>
            <a:r>
              <a:rPr lang="en-US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Терапија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лечење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стерилном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газом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после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аспирације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крви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аналгетици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dirty="0" err="1">
                <a:latin typeface="Times New Roman" pitchFamily="18" charset="0"/>
                <a:cs typeface="Times New Roman" pitchFamily="18" charset="0"/>
              </a:rPr>
              <a:t>Антибиотици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индиковани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ако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дошло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суперинфекције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1036204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Унутрашње уво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Унутрашње уво се састоји од: </a:t>
            </a:r>
            <a:endParaRPr lang="en-US" dirty="0"/>
          </a:p>
          <a:p>
            <a:pPr lvl="1"/>
            <a:r>
              <a:rPr lang="en-US" dirty="0"/>
              <a:t>1. </a:t>
            </a:r>
            <a:r>
              <a:rPr lang="hr-HR" dirty="0"/>
              <a:t>коштаног лабиринта, </a:t>
            </a:r>
            <a:endParaRPr lang="en-US" dirty="0"/>
          </a:p>
          <a:p>
            <a:pPr lvl="1"/>
            <a:r>
              <a:rPr lang="en-US" dirty="0"/>
              <a:t>2. </a:t>
            </a:r>
            <a:r>
              <a:rPr lang="hr-HR" dirty="0"/>
              <a:t>мембранозног лабиринта и </a:t>
            </a:r>
            <a:endParaRPr lang="en-US" dirty="0"/>
          </a:p>
          <a:p>
            <a:pPr lvl="1"/>
            <a:r>
              <a:rPr lang="en-US" dirty="0"/>
              <a:t>3. </a:t>
            </a:r>
            <a:r>
              <a:rPr lang="hr-HR" dirty="0"/>
              <a:t>унутрашњег слушног ходника. </a:t>
            </a:r>
            <a:endParaRPr lang="en-US" dirty="0"/>
          </a:p>
          <a:p>
            <a:r>
              <a:rPr lang="hr-HR" dirty="0"/>
              <a:t>У коштаном лабиринту је смештен ме­мбранозни лабиринт који у себи садржи органе слуха и равнотеже. </a:t>
            </a:r>
            <a:endParaRPr lang="en-US" dirty="0"/>
          </a:p>
          <a:p>
            <a:r>
              <a:rPr lang="hr-HR" dirty="0"/>
              <a:t>Простор између ова два лабиринта (</a:t>
            </a:r>
            <a:r>
              <a:rPr lang="hr-HR" i="1" dirty="0"/>
              <a:t>spatium </a:t>
            </a:r>
            <a:r>
              <a:rPr lang="en-US" i="1" dirty="0" err="1"/>
              <a:t>perilymphaticum</a:t>
            </a:r>
            <a:r>
              <a:rPr lang="en-US" dirty="0"/>
              <a:t>)</a:t>
            </a:r>
            <a:r>
              <a:rPr lang="hr-HR" dirty="0"/>
              <a:t> је испуњен перилимфом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38712493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Content Placeholder 1"/>
          <p:cNvSpPr>
            <a:spLocks noGrp="1"/>
          </p:cNvSpPr>
          <p:nvPr>
            <p:ph idx="1"/>
          </p:nvPr>
        </p:nvSpPr>
        <p:spPr>
          <a:xfrm>
            <a:off x="838200" y="1790115"/>
            <a:ext cx="10515600" cy="4351338"/>
          </a:xfrm>
        </p:spPr>
        <p:txBody>
          <a:bodyPr/>
          <a:lstStyle/>
          <a:p>
            <a:pPr eaLnBrk="1" hangingPunct="1"/>
            <a:r>
              <a:rPr lang="en-US" dirty="0" err="1">
                <a:latin typeface="Times New Roman" pitchFamily="18" charset="0"/>
                <a:cs typeface="Times New Roman" pitchFamily="18" charset="0"/>
              </a:rPr>
              <a:t>Екцем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локални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дерматитис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коже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спољашњег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слушног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ходника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Предиспонирајући</a:t>
            </a:r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фактори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хемијске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иритације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атопијска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конституција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метаболички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поремећај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Клиничка</a:t>
            </a:r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слика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sr-Cyrl-R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очиње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сврабом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бол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јавља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после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бактеријске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гљивичне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суперинфекције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/>
            <a:r>
              <a:rPr lang="en-US" dirty="0" err="1">
                <a:latin typeface="Times New Roman" pitchFamily="18" charset="0"/>
                <a:cs typeface="Times New Roman" pitchFamily="18" charset="0"/>
              </a:rPr>
              <a:t>Наглувост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присуство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перутања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коже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секреција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из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ува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err="1">
                <a:latin typeface="Times New Roman" pitchFamily="18" charset="0"/>
                <a:cs typeface="Times New Roman" pitchFamily="18" charset="0"/>
              </a:rPr>
              <a:t>Otitis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externa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eczematosa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2075551"/>
      </p:ext>
    </p:extLst>
  </p:cSld>
  <p:clrMapOvr>
    <a:masterClrMapping/>
  </p:clrMapOvr>
  <p:transition/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Content Placeholder 1"/>
          <p:cNvSpPr>
            <a:spLocks noGrp="1"/>
          </p:cNvSpPr>
          <p:nvPr>
            <p:ph idx="1"/>
          </p:nvPr>
        </p:nvSpPr>
        <p:spPr>
          <a:xfrm>
            <a:off x="1189608" y="1447801"/>
            <a:ext cx="9614516" cy="4525963"/>
          </a:xfrm>
        </p:spPr>
        <p:txBody>
          <a:bodyPr/>
          <a:lstStyle/>
          <a:p>
            <a:pPr eaLnBrk="1" hangingPunct="1"/>
            <a:r>
              <a:rPr lang="en-US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Дијагноза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а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намнеза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клинички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преглед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сасушене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љуспице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уласку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у 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спољашњи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слушни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ходник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код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суве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форме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мацерација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коже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код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влажних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), </a:t>
            </a:r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отомикроскопски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налаз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sr-Cyrl-R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кожа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спољашњег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слушног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ходника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изразито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сува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влажна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густ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секрет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може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бити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присутан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код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суперинфекција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/>
            <a:r>
              <a:rPr lang="en-US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Диференцијална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дијагноза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друге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форме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отитис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екстерне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акутни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хронични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отитиси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1753428"/>
      </p:ext>
    </p:extLst>
  </p:cSld>
  <p:clrMapOvr>
    <a:masterClrMapping/>
  </p:clrMapOvr>
  <p:transition/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life-worldwide.org/assets/uploads/images/seborrheic-dermatitis-ear.jpg">
            <a:extLst>
              <a:ext uri="{FF2B5EF4-FFF2-40B4-BE49-F238E27FC236}">
                <a16:creationId xmlns:a16="http://schemas.microsoft.com/office/drawing/2014/main" id="{82E8DB06-01EC-40E6-8AC0-871231DB3A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94031" y="1504093"/>
            <a:ext cx="2879064" cy="3849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Резултат слика за Otitis externa diffusa">
            <a:extLst>
              <a:ext uri="{FF2B5EF4-FFF2-40B4-BE49-F238E27FC236}">
                <a16:creationId xmlns:a16="http://schemas.microsoft.com/office/drawing/2014/main" id="{27857C19-1F65-4ABE-B82D-518EB4361B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703" y="1504092"/>
            <a:ext cx="3024854" cy="3849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Резултат слика за Otitis externa diffusa">
            <a:extLst>
              <a:ext uri="{FF2B5EF4-FFF2-40B4-BE49-F238E27FC236}">
                <a16:creationId xmlns:a16="http://schemas.microsoft.com/office/drawing/2014/main" id="{4EF3F032-12F1-48C2-90F6-249AF207FA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1743" y="1504092"/>
            <a:ext cx="3226102" cy="3849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8902354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Content Placeholder 1"/>
          <p:cNvSpPr>
            <a:spLocks noGrp="1"/>
          </p:cNvSpPr>
          <p:nvPr>
            <p:ph idx="1"/>
          </p:nvPr>
        </p:nvSpPr>
        <p:spPr>
          <a:xfrm>
            <a:off x="820445" y="1630316"/>
            <a:ext cx="9930414" cy="2373513"/>
          </a:xfrm>
        </p:spPr>
        <p:txBody>
          <a:bodyPr/>
          <a:lstStyle/>
          <a:p>
            <a:pPr eaLnBrk="1" hangingPunct="1"/>
            <a:r>
              <a:rPr lang="en-US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Терапија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sr-Cyrl-R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редовна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тоалета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ува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микроаспирацијом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локалн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примен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кортикостероида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комбинацији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антимикотицима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антибиотицима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sr-Cyrl-RS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истемски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а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нтибиотици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примењују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само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случајевима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регионалног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лимфаденитиса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0282378"/>
      </p:ext>
    </p:extLst>
  </p:cSld>
  <p:clrMapOvr>
    <a:masterClrMapping/>
  </p:clrMapOvr>
  <p:transition/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Content Placeholder 1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/>
          <a:lstStyle/>
          <a:p>
            <a:pPr eaLnBrk="1" hangingPunct="1"/>
            <a:r>
              <a:rPr lang="en-US" dirty="0" err="1">
                <a:latin typeface="Times New Roman" pitchFamily="18" charset="0"/>
                <a:cs typeface="Times New Roman" pitchFamily="18" charset="0"/>
              </a:rPr>
              <a:t>Некротизирајући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отитис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екстерна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редставља п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осебн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форм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запаљења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коже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спољашњег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слушног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ходника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склоношћу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ширења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инфекције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темпоралну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кост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друге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кости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базе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лобање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/>
            <a:r>
              <a:rPr lang="sr-Cyrl-RS" dirty="0">
                <a:latin typeface="Times New Roman" pitchFamily="18" charset="0"/>
                <a:cs typeface="Times New Roman" pitchFamily="18" charset="0"/>
              </a:rPr>
              <a:t>Јавља се код и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мунодефицијентна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стања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, шећерне болести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Етиологија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Pseudomonas aeruginosa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ili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Staphilococcus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aureus</a:t>
            </a:r>
          </a:p>
          <a:p>
            <a:pPr eaLnBrk="1" hangingPunct="1"/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Коагулациона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некроза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ткива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услед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микроангиопатије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мањих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крвних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судова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titis externa maligna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734984"/>
      </p:ext>
    </p:extLst>
  </p:cSld>
  <p:clrMapOvr>
    <a:masterClrMapping/>
  </p:clrMapOvr>
  <p:transition/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Content Placeholder 1"/>
          <p:cNvSpPr>
            <a:spLocks noGrp="1"/>
          </p:cNvSpPr>
          <p:nvPr>
            <p:ph idx="1"/>
          </p:nvPr>
        </p:nvSpPr>
        <p:spPr>
          <a:xfrm>
            <a:off x="971365" y="902348"/>
            <a:ext cx="10028068" cy="4761606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sr-Cyrl-R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Клиничка слика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: б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олест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почиње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као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бактеријски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отитис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екстерна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секрецијом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из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ува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наглувошћу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отоком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испред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испод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иза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ува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постепено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развија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регионалана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лимфаденопатија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/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Основна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болест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погоршава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телесна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температура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повишена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dirty="0" err="1">
                <a:latin typeface="Times New Roman" pitchFamily="18" charset="0"/>
                <a:cs typeface="Times New Roman" pitchFamily="18" charset="0"/>
              </a:rPr>
              <a:t>Услед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остеомијелитиса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развијају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егзокранијалне отогене компликације попут: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периферна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парализа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фацијалиса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лабиринтитис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а у тежим случајевима долази до развоја 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ендокранијалн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их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комликациј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sr-Cyrl-RS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нфекције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може да се прошири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мека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ткива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врата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ждрела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ла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инкса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0369702"/>
      </p:ext>
    </p:extLst>
  </p:cSld>
  <p:clrMapOvr>
    <a:masterClrMapping/>
  </p:clrMapOvr>
  <p:transition/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Content Placeholder 1"/>
          <p:cNvSpPr>
            <a:spLocks noGrp="1"/>
          </p:cNvSpPr>
          <p:nvPr>
            <p:ph idx="1"/>
          </p:nvPr>
        </p:nvSpPr>
        <p:spPr>
          <a:xfrm>
            <a:off x="838200" y="880470"/>
            <a:ext cx="10515600" cy="1800587"/>
          </a:xfrm>
        </p:spPr>
        <p:txBody>
          <a:bodyPr/>
          <a:lstStyle/>
          <a:p>
            <a:pPr eaLnBrk="1" hangingPunct="1">
              <a:lnSpc>
                <a:spcPct val="100000"/>
              </a:lnSpc>
            </a:pPr>
            <a:r>
              <a:rPr lang="sr-Cyrl-R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Дијагноза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sr-Cyrl-R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АНАМНЕЗА!</a:t>
            </a:r>
            <a:r>
              <a:rPr lang="sr-Cyrl-R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Најважније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болест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препознати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време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pPr eaLnBrk="1" hangingPunct="1">
              <a:lnSpc>
                <a:spcPct val="100000"/>
              </a:lnSpc>
            </a:pP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Клинички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преглед</a:t>
            </a:r>
            <a:r>
              <a:rPr lang="sr-Cyrl-R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о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ток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око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аурикуле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оток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врату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лицу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паротидној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регији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мо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гу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бити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присутни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знаци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периферне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парализе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фацијалиса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 о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рофарингоскопски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се уочава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асиметрија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непокретност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меког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непца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br>
              <a:rPr lang="x-none" dirty="0"/>
            </a:br>
            <a:endParaRPr lang="en-US" dirty="0"/>
          </a:p>
        </p:txBody>
      </p:sp>
      <p:pic>
        <p:nvPicPr>
          <p:cNvPr id="4" name="Picture 2" descr="Ð ÐµÐ·ÑÐ»ÑÐ°Ñ ÑÐ»Ð¸ÐºÐ° Ð·Ð° otitis externa Ð¼Ð°Ð»Ð¸Ð³Ð½Ð°">
            <a:extLst>
              <a:ext uri="{FF2B5EF4-FFF2-40B4-BE49-F238E27FC236}">
                <a16:creationId xmlns:a16="http://schemas.microsoft.com/office/drawing/2014/main" id="{F9E06BA3-8973-46EB-8E1C-27B7D1A507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219" y="2805633"/>
            <a:ext cx="2850725" cy="3383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Ð ÐµÐ·ÑÐ»ÑÐ°Ñ ÑÐ»Ð¸ÐºÐ° Ð·Ð° otitis externa Ð¼Ð°Ð»Ð¸Ð³Ð½Ð°">
            <a:extLst>
              <a:ext uri="{FF2B5EF4-FFF2-40B4-BE49-F238E27FC236}">
                <a16:creationId xmlns:a16="http://schemas.microsoft.com/office/drawing/2014/main" id="{B0E03008-C569-4937-8CCD-81F7F1E95B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43960" y="2805633"/>
            <a:ext cx="3610253" cy="3383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86982195"/>
      </p:ext>
    </p:extLst>
  </p:cSld>
  <p:clrMapOvr>
    <a:masterClrMapping/>
  </p:clrMapOvr>
  <p:transition/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Content Placeholder 1"/>
          <p:cNvSpPr>
            <a:spLocks noGrp="1"/>
          </p:cNvSpPr>
          <p:nvPr>
            <p:ph idx="1"/>
          </p:nvPr>
        </p:nvSpPr>
        <p:spPr>
          <a:xfrm>
            <a:off x="838200" y="627140"/>
            <a:ext cx="10515600" cy="290617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Лабораторијска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испитивања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 л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еукоцитоза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неутрофилијом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леукопенија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вредности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CRP и SE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 су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повишен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е.</a:t>
            </a:r>
          </a:p>
          <a:p>
            <a:pPr eaLnBrk="1" hangingPunct="1">
              <a:lnSpc>
                <a:spcPct val="100000"/>
              </a:lnSpc>
            </a:pP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Знаци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нерегулисаног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дијабетеса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кетоацидоза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повишене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вредности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урее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креатинина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код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нефропатија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lnSpc>
                <a:spcPct val="100000"/>
              </a:lnSpc>
            </a:pP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Допунска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дијагностика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sr-Cyrl-R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Компијутеризована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томографија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која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показује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знаке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коштане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деструкције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магнетна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резонанца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како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би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уочиле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промене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меких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ткива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врата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лобање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66" name="Picture 6" descr="Ð¡ÑÐ¾Ð´Ð½Ð° ÑÐ»Ð¸ÐºÐ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57009" y="3436613"/>
            <a:ext cx="3516296" cy="3137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13474186"/>
      </p:ext>
    </p:extLst>
  </p:cSld>
  <p:clrMapOvr>
    <a:masterClrMapping/>
  </p:clrMapOvr>
  <p:transition/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Content Placeholder 1"/>
          <p:cNvSpPr>
            <a:spLocks noGrp="1"/>
          </p:cNvSpPr>
          <p:nvPr>
            <p:ph idx="1"/>
          </p:nvPr>
        </p:nvSpPr>
        <p:spPr>
          <a:xfrm>
            <a:off x="838200" y="751427"/>
            <a:ext cx="10515600" cy="509008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100000"/>
              </a:lnSpc>
            </a:pPr>
            <a:r>
              <a:rPr lang="sr-Cyrl-R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Терапија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је у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ргентн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pPr eaLnBrk="1" hangingPunct="1">
              <a:lnSpc>
                <a:spcPct val="100000"/>
              </a:lnSpc>
            </a:pP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Високе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дозе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антибиотика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грам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позитивне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грам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негативне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анаеробне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бактерије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цефалоспорини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аминогликозиди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метронидазол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00000"/>
              </a:lnSpc>
            </a:pP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Најбоље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према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антибиограму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00000"/>
              </a:lnSpc>
            </a:pP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Обавезна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тоалета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ува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микроаспирацијом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локална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апликација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антибиотика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антимикотика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, као и у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клањање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некротичног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ткива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дренажа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сцеса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00000"/>
              </a:lnSpc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случајевима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остеомијелитиса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код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отогени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компликација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, ради се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хируршка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ресекција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темпоралне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кости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различитог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обима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54117739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/>
              <a:t>Коштани лабиринт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2085" y="2041343"/>
            <a:ext cx="4097111" cy="337157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6392636" y="4142992"/>
            <a:ext cx="505369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dirty="0"/>
              <a:t>1. Коштани пуж, 2. Трем; 3. Коштани полукружни канали; 4. Овални прозор, 5. Округли прозор; 6. Ампуле полукружних канала;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4087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/>
              <a:t>Мембранозни лабиринт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1986" y="1885677"/>
            <a:ext cx="5067073" cy="34537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6833507" y="3192693"/>
            <a:ext cx="461282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dirty="0"/>
              <a:t>1. Горњи мембранозни полукружни дуктус; 2. Задњи мембранозни полукружни дуктус; 3. Латерални мембранозни полукружни дуктус; 4. Ампула горњег мембранозног полукружног дуктуса; 5. Кохлеарни дуктус; 6. Сакулус; 7. Ендолимфатични сакус; 8. Утрикулус;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57771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b="1" dirty="0"/>
              <a:t>Шематски приказ попречног пресека кроз кохлеу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422" y="2118632"/>
            <a:ext cx="4588328" cy="371066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6229349" y="4167664"/>
            <a:ext cx="554355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dirty="0"/>
              <a:t>1. Scala vestibuli; 2. Scala tympani; 3. Scala media (Ductus cochlearis); 4. </a:t>
            </a:r>
            <a:r>
              <a:rPr lang="sr-Cyrl-RS" dirty="0"/>
              <a:t>Рајснерова мембрана</a:t>
            </a:r>
            <a:r>
              <a:rPr lang="sr-Latn-RS" dirty="0"/>
              <a:t>; 5. Кортијев спирални опрган; 6. Кортијев спирални ганглион; 7. Спирални лигамент; 8. Покровна мембрана (Membrana tectoria); 9. Stria vascularis;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68903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AutoShap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x-none" dirty="0">
                <a:latin typeface="Times New Roman" pitchFamily="18" charset="0"/>
                <a:cs typeface="Times New Roman" pitchFamily="18" charset="0"/>
              </a:rPr>
              <a:t>Физиологија</a:t>
            </a:r>
            <a:r>
              <a:rPr lang="sr-Latn-C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органа</a:t>
            </a:r>
            <a:r>
              <a:rPr lang="sr-Latn-C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чула</a:t>
            </a:r>
            <a:r>
              <a:rPr lang="sr-Latn-C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слуха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73414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5736" y="576489"/>
            <a:ext cx="10515600" cy="5636532"/>
          </a:xfrm>
        </p:spPr>
        <p:txBody>
          <a:bodyPr>
            <a:normAutofit/>
          </a:bodyPr>
          <a:lstStyle/>
          <a:p>
            <a:r>
              <a:rPr lang="hr-HR" sz="2400" dirty="0"/>
              <a:t>Средње уво је механички уређај који омогућава пренос притиска звука и акустичне енергије из ваздуха у течност унутрашњег ува</a:t>
            </a:r>
            <a:r>
              <a:rPr lang="sr-Cyrl-RS" sz="2400" dirty="0"/>
              <a:t>.</a:t>
            </a:r>
          </a:p>
          <a:p>
            <a:r>
              <a:rPr lang="hr-HR" sz="2400" dirty="0"/>
              <a:t>Вибрацијом бубне опне и осикуларног ланца преноси се звучни притисак са велике површине бубне опне на малу површину базалне плоче узенгије. Повећање притиска се остварује на два начина:</a:t>
            </a:r>
            <a:endParaRPr lang="en-US" sz="2400" dirty="0"/>
          </a:p>
          <a:p>
            <a:r>
              <a:rPr lang="hr-HR" sz="2400" dirty="0"/>
              <a:t>1. </a:t>
            </a:r>
            <a:r>
              <a:rPr lang="hr-HR" sz="2400" b="1" i="1" dirty="0"/>
              <a:t>Разликом између површине бубне опне и површине базалне плочице узенгије</a:t>
            </a:r>
            <a:r>
              <a:rPr lang="hr-HR" sz="2400" dirty="0"/>
              <a:t>. Однос површина је 21:1, међутим с обзиром да не титра цела површина бубне опне, а и да се базална плоча не креће као клип, сматра се да је прави однос 14:1.</a:t>
            </a:r>
            <a:endParaRPr lang="en-US" sz="2400" dirty="0"/>
          </a:p>
          <a:p>
            <a:r>
              <a:rPr lang="hr-HR" sz="2400" i="1" dirty="0"/>
              <a:t>2</a:t>
            </a:r>
            <a:r>
              <a:rPr lang="hr-HR" sz="2400" dirty="0"/>
              <a:t>. </a:t>
            </a:r>
            <a:r>
              <a:rPr lang="hr-HR" sz="2400" b="1" i="1" dirty="0"/>
              <a:t>Полугом нејднаких кракова</a:t>
            </a:r>
            <a:r>
              <a:rPr lang="hr-HR" sz="2400" dirty="0"/>
              <a:t>. Дуги крак полуге је чекић, а кратки крак полуге чине тело и дуги наставак наковња. Однос дужина је 1,3:1.</a:t>
            </a:r>
            <a:endParaRPr lang="sr-Cyrl-RS" sz="2400" dirty="0"/>
          </a:p>
          <a:p>
            <a:r>
              <a:rPr lang="hr-HR" sz="2400" dirty="0"/>
              <a:t>Укупан коефицијент трансформације по законима физике је производ ове две вредности</a:t>
            </a:r>
            <a:r>
              <a:rPr lang="sr-Cyrl-RS" sz="2400" dirty="0"/>
              <a:t>:</a:t>
            </a:r>
            <a:r>
              <a:rPr lang="hr-HR" sz="2400" dirty="0"/>
              <a:t> 14 x 1,3 што значи да се притисак укупно повећава за око 18 пута</a:t>
            </a:r>
            <a:r>
              <a:rPr lang="sr-Cyrl-RS" sz="2400" dirty="0"/>
              <a:t>.</a:t>
            </a:r>
          </a:p>
          <a:p>
            <a:endParaRPr lang="sr-Cyrl-R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49005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Кортијев спирални орган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4449" y="1658165"/>
            <a:ext cx="6852557" cy="4032342"/>
          </a:xfrm>
        </p:spPr>
        <p:txBody>
          <a:bodyPr>
            <a:normAutofit lnSpcReduction="10000"/>
          </a:bodyPr>
          <a:lstStyle/>
          <a:p>
            <a:r>
              <a:rPr lang="sr-Cyrl-RS" sz="2400" dirty="0"/>
              <a:t>Кортијев спирални орган </a:t>
            </a:r>
            <a:r>
              <a:rPr lang="hr-HR" sz="2400" dirty="0"/>
              <a:t>са својим сензорним епителом</a:t>
            </a:r>
            <a:r>
              <a:rPr lang="sr-Cyrl-RS" sz="2400" dirty="0"/>
              <a:t>,</a:t>
            </a:r>
            <a:r>
              <a:rPr lang="hr-HR" sz="2400" dirty="0"/>
              <a:t> одакле полазе и влакна акустичког живца</a:t>
            </a:r>
            <a:r>
              <a:rPr lang="sr-Cyrl-RS" sz="2400" dirty="0"/>
              <a:t> се н</a:t>
            </a:r>
            <a:r>
              <a:rPr lang="hr-HR" sz="2400" dirty="0"/>
              <a:t>а</a:t>
            </a:r>
            <a:r>
              <a:rPr lang="sr-Cyrl-RS" sz="2400" dirty="0"/>
              <a:t>лази на</a:t>
            </a:r>
            <a:r>
              <a:rPr lang="hr-HR" sz="2400" dirty="0"/>
              <a:t> </a:t>
            </a:r>
            <a:r>
              <a:rPr lang="sr-Cyrl-RS" sz="2400" dirty="0"/>
              <a:t>базалној мембарни</a:t>
            </a:r>
            <a:r>
              <a:rPr lang="hr-HR" sz="2400" dirty="0"/>
              <a:t> у скали медији</a:t>
            </a:r>
            <a:r>
              <a:rPr lang="sr-Cyrl-RS" sz="2400" dirty="0"/>
              <a:t>.</a:t>
            </a:r>
          </a:p>
          <a:p>
            <a:r>
              <a:rPr lang="hr-HR" sz="2400" dirty="0"/>
              <a:t> При покрету базалне плоче узенгије, покреће се и течност у скали вес­тибули, а преко хеликотреме и течно­ст у скали тимпани. </a:t>
            </a:r>
            <a:endParaRPr lang="sr-Cyrl-RS" sz="2400" dirty="0"/>
          </a:p>
          <a:p>
            <a:r>
              <a:rPr lang="hr-HR" sz="2400" dirty="0"/>
              <a:t>Померањем течности у обе скале помера се и базиларна мембрана која има око 20.000 еластичних влакана. Њиховим померањем померају се и сензорне трепљасте ћелије Кортијевог органа.</a:t>
            </a:r>
            <a:endParaRPr lang="en-US" sz="2400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206" y="1658165"/>
            <a:ext cx="4236494" cy="377924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1589230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x-none" dirty="0">
                <a:latin typeface="Times New Roman" pitchFamily="18" charset="0"/>
                <a:cs typeface="Times New Roman" pitchFamily="18" charset="0"/>
              </a:rPr>
              <a:t>Основи аудиологије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65921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4722" y="894897"/>
            <a:ext cx="10515600" cy="4351338"/>
          </a:xfrm>
        </p:spPr>
        <p:txBody>
          <a:bodyPr>
            <a:normAutofit lnSpcReduction="10000"/>
          </a:bodyPr>
          <a:lstStyle/>
          <a:p>
            <a:r>
              <a:rPr lang="sr-Cyrl-RS" dirty="0"/>
              <a:t>Г</a:t>
            </a:r>
            <a:r>
              <a:rPr lang="hr-HR" dirty="0"/>
              <a:t>ибање Кортијевог органа у односу на покровну мембрану резултира савијањем цилија. Ово доводи до промене пропустљивости ћелијске мебране за јоне</a:t>
            </a:r>
            <a:r>
              <a:rPr lang="sr-Cyrl-RS" dirty="0"/>
              <a:t>,</a:t>
            </a:r>
            <a:r>
              <a:rPr lang="hr-HR" dirty="0"/>
              <a:t> што изазива промену неуралне активности. </a:t>
            </a:r>
            <a:endParaRPr lang="sr-Cyrl-RS" dirty="0"/>
          </a:p>
          <a:p>
            <a:r>
              <a:rPr lang="hr-HR" dirty="0"/>
              <a:t>Ова биохемијско-електрична пражњења до­воде до трансформације звучне енергије у нервни импулс. </a:t>
            </a:r>
            <a:endParaRPr lang="sr-Cyrl-RS" dirty="0"/>
          </a:p>
          <a:p>
            <a:r>
              <a:rPr lang="sr-Cyrl-RS" dirty="0"/>
              <a:t>Нервни импулс иде в</a:t>
            </a:r>
            <a:r>
              <a:rPr lang="hr-HR" dirty="0"/>
              <a:t>лакн</a:t>
            </a:r>
            <a:r>
              <a:rPr lang="sr-Cyrl-RS" dirty="0"/>
              <a:t>им</a:t>
            </a:r>
            <a:r>
              <a:rPr lang="hr-HR" dirty="0"/>
              <a:t>а слушног нерва у Кортијев спирални </a:t>
            </a:r>
            <a:r>
              <a:rPr lang="en-US" dirty="0" err="1"/>
              <a:t>ганглион</a:t>
            </a:r>
            <a:r>
              <a:rPr lang="en-US" dirty="0"/>
              <a:t> </a:t>
            </a:r>
            <a:r>
              <a:rPr lang="en-US" dirty="0" err="1"/>
              <a:t>где</a:t>
            </a:r>
            <a:r>
              <a:rPr lang="en-US" dirty="0"/>
              <a:t> </a:t>
            </a:r>
            <a:r>
              <a:rPr lang="hr-HR" dirty="0"/>
              <a:t>нека завршавају и полазе као нова влакна, а друга иду директно до центра у кори мозга. </a:t>
            </a:r>
            <a:endParaRPr lang="sr-Cyrl-RS" dirty="0"/>
          </a:p>
          <a:p>
            <a:r>
              <a:rPr lang="sr-Cyrl-RS" dirty="0"/>
              <a:t>У кори мозга,</a:t>
            </a:r>
            <a:r>
              <a:rPr lang="hr-HR" dirty="0"/>
              <a:t> у ћелијама горње темпоралне вијуге (Heschl</a:t>
            </a:r>
            <a:r>
              <a:rPr lang="sr-Cyrl-RS" dirty="0"/>
              <a:t>-</a:t>
            </a:r>
            <a:r>
              <a:rPr lang="hr-HR" dirty="0"/>
              <a:t>ова вијуга)</a:t>
            </a:r>
            <a:r>
              <a:rPr lang="sr-Cyrl-RS" dirty="0"/>
              <a:t>,</a:t>
            </a:r>
            <a:r>
              <a:rPr lang="hr-HR" dirty="0"/>
              <a:t> добијају вредност одређеног акустичног значаја</a:t>
            </a:r>
            <a:r>
              <a:rPr lang="sr-Cyrl-RS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05470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Физиологија </a:t>
            </a:r>
            <a:r>
              <a:rPr lang="en-US" dirty="0" err="1"/>
              <a:t>вестибуларног</a:t>
            </a:r>
            <a:r>
              <a:rPr lang="en-US" dirty="0"/>
              <a:t> </a:t>
            </a:r>
            <a:r>
              <a:rPr lang="en-US" dirty="0" err="1"/>
              <a:t>апарата</a:t>
            </a:r>
            <a:r>
              <a:rPr lang="en-US" dirty="0"/>
              <a:t>.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/>
              <a:t>За </a:t>
            </a:r>
            <a:r>
              <a:rPr lang="en-US" dirty="0" err="1"/>
              <a:t>одржавање</a:t>
            </a:r>
            <a:r>
              <a:rPr lang="en-US" dirty="0"/>
              <a:t> </a:t>
            </a:r>
            <a:r>
              <a:rPr lang="en-US" dirty="0" err="1"/>
              <a:t>равнотеже</a:t>
            </a:r>
            <a:r>
              <a:rPr lang="en-US" dirty="0"/>
              <a:t> </a:t>
            </a:r>
            <a:r>
              <a:rPr lang="en-US" dirty="0" err="1"/>
              <a:t>тела</a:t>
            </a:r>
            <a:r>
              <a:rPr lang="en-US" dirty="0"/>
              <a:t> </a:t>
            </a:r>
            <a:r>
              <a:rPr lang="en-US" dirty="0" err="1"/>
              <a:t>задужени</a:t>
            </a:r>
            <a:r>
              <a:rPr lang="sr-Cyrl-RS" dirty="0"/>
              <a:t> с:</a:t>
            </a:r>
            <a:r>
              <a:rPr lang="en-US" dirty="0"/>
              <a:t> </a:t>
            </a:r>
            <a:endParaRPr lang="sr-Cyrl-RS" dirty="0"/>
          </a:p>
          <a:p>
            <a:pPr lvl="1"/>
            <a:r>
              <a:rPr lang="en-US" dirty="0" err="1"/>
              <a:t>вестибуларни</a:t>
            </a:r>
            <a:r>
              <a:rPr lang="en-US" dirty="0"/>
              <a:t> </a:t>
            </a:r>
            <a:r>
              <a:rPr lang="en-US" dirty="0" err="1"/>
              <a:t>апарат</a:t>
            </a:r>
            <a:r>
              <a:rPr lang="en-US" dirty="0"/>
              <a:t> </a:t>
            </a:r>
            <a:endParaRPr lang="sr-Cyrl-RS" dirty="0"/>
          </a:p>
          <a:p>
            <a:pPr lvl="1"/>
            <a:r>
              <a:rPr lang="en-US" dirty="0" err="1"/>
              <a:t>чуло</a:t>
            </a:r>
            <a:r>
              <a:rPr lang="en-US" dirty="0"/>
              <a:t> </a:t>
            </a:r>
            <a:r>
              <a:rPr lang="en-US" dirty="0" err="1"/>
              <a:t>вида</a:t>
            </a:r>
            <a:r>
              <a:rPr lang="en-US" dirty="0"/>
              <a:t> и </a:t>
            </a:r>
            <a:endParaRPr lang="sr-Cyrl-RS" dirty="0"/>
          </a:p>
          <a:p>
            <a:pPr lvl="1"/>
            <a:r>
              <a:rPr lang="en-US" dirty="0" err="1"/>
              <a:t>чула</a:t>
            </a:r>
            <a:r>
              <a:rPr lang="en-US" dirty="0"/>
              <a:t> </a:t>
            </a:r>
            <a:r>
              <a:rPr lang="en-US" dirty="0" err="1"/>
              <a:t>дубоког</a:t>
            </a:r>
            <a:r>
              <a:rPr lang="en-US" dirty="0"/>
              <a:t> и </a:t>
            </a:r>
            <a:r>
              <a:rPr lang="en-US" dirty="0" err="1"/>
              <a:t>површног</a:t>
            </a:r>
            <a:r>
              <a:rPr lang="en-US" dirty="0"/>
              <a:t> </a:t>
            </a:r>
            <a:r>
              <a:rPr lang="en-US" dirty="0" err="1"/>
              <a:t>сензибилитета</a:t>
            </a:r>
            <a:endParaRPr lang="sr-Cyrl-RS" dirty="0"/>
          </a:p>
          <a:p>
            <a:r>
              <a:rPr lang="en-US" dirty="0" err="1"/>
              <a:t>Сва</a:t>
            </a:r>
            <a:r>
              <a:rPr lang="en-US" dirty="0"/>
              <a:t> </a:t>
            </a:r>
            <a:r>
              <a:rPr lang="en-US" dirty="0" err="1"/>
              <a:t>три</a:t>
            </a:r>
            <a:r>
              <a:rPr lang="en-US" dirty="0"/>
              <a:t> </a:t>
            </a:r>
            <a:r>
              <a:rPr lang="en-US" dirty="0" err="1"/>
              <a:t>система</a:t>
            </a:r>
            <a:r>
              <a:rPr lang="en-US" dirty="0"/>
              <a:t> </a:t>
            </a:r>
            <a:r>
              <a:rPr lang="en-US" dirty="0" err="1"/>
              <a:t>узајамно</a:t>
            </a:r>
            <a:r>
              <a:rPr lang="en-US" dirty="0"/>
              <a:t> </a:t>
            </a:r>
            <a:r>
              <a:rPr lang="en-US" dirty="0" err="1"/>
              <a:t>сарађују</a:t>
            </a:r>
            <a:r>
              <a:rPr lang="en-US" dirty="0"/>
              <a:t> и </a:t>
            </a:r>
            <a:r>
              <a:rPr lang="en-US" dirty="0" err="1"/>
              <a:t>ни</a:t>
            </a:r>
            <a:r>
              <a:rPr lang="en-US" dirty="0"/>
              <a:t> </a:t>
            </a:r>
            <a:r>
              <a:rPr lang="en-US" dirty="0" err="1"/>
              <a:t>један</a:t>
            </a:r>
            <a:r>
              <a:rPr lang="en-US" dirty="0"/>
              <a:t>, </a:t>
            </a:r>
            <a:r>
              <a:rPr lang="en-US" dirty="0" err="1"/>
              <a:t>сам</a:t>
            </a:r>
            <a:r>
              <a:rPr lang="en-US" dirty="0"/>
              <a:t> </a:t>
            </a:r>
            <a:r>
              <a:rPr lang="en-US" dirty="0" err="1"/>
              <a:t>по</a:t>
            </a:r>
            <a:r>
              <a:rPr lang="en-US" dirty="0"/>
              <a:t> </a:t>
            </a:r>
            <a:r>
              <a:rPr lang="en-US" dirty="0" err="1"/>
              <a:t>себи</a:t>
            </a:r>
            <a:r>
              <a:rPr lang="en-US" dirty="0"/>
              <a:t>, </a:t>
            </a:r>
            <a:r>
              <a:rPr lang="en-US" dirty="0" err="1"/>
              <a:t>није</a:t>
            </a:r>
            <a:r>
              <a:rPr lang="en-US" dirty="0"/>
              <a:t> у </a:t>
            </a:r>
            <a:r>
              <a:rPr lang="en-US" dirty="0" err="1"/>
              <a:t>стању</a:t>
            </a:r>
            <a:r>
              <a:rPr lang="en-US" dirty="0"/>
              <a:t> </a:t>
            </a:r>
            <a:r>
              <a:rPr lang="en-US" dirty="0" err="1"/>
              <a:t>да</a:t>
            </a:r>
            <a:r>
              <a:rPr lang="en-US" dirty="0"/>
              <a:t> </a:t>
            </a:r>
            <a:r>
              <a:rPr lang="en-US" dirty="0" err="1"/>
              <a:t>појединачно</a:t>
            </a:r>
            <a:r>
              <a:rPr lang="en-US" dirty="0"/>
              <a:t> </a:t>
            </a:r>
            <a:r>
              <a:rPr lang="en-US" dirty="0" err="1"/>
              <a:t>одржи</a:t>
            </a:r>
            <a:r>
              <a:rPr lang="en-US" dirty="0"/>
              <a:t> </a:t>
            </a:r>
            <a:r>
              <a:rPr lang="en-US" dirty="0" err="1"/>
              <a:t>равнотежу</a:t>
            </a:r>
            <a:r>
              <a:rPr lang="en-US" dirty="0"/>
              <a:t>. </a:t>
            </a:r>
            <a:endParaRPr lang="sr-Cyrl-RS" dirty="0"/>
          </a:p>
          <a:p>
            <a:r>
              <a:rPr lang="en-US" dirty="0" err="1"/>
              <a:t>Да</a:t>
            </a:r>
            <a:r>
              <a:rPr lang="en-US" dirty="0"/>
              <a:t> </a:t>
            </a:r>
            <a:r>
              <a:rPr lang="en-US" dirty="0" err="1"/>
              <a:t>би</a:t>
            </a:r>
            <a:r>
              <a:rPr lang="en-US" dirty="0"/>
              <a:t> </a:t>
            </a:r>
            <a:r>
              <a:rPr lang="en-US" dirty="0" err="1"/>
              <a:t>равнотежа</a:t>
            </a:r>
            <a:r>
              <a:rPr lang="en-US" dirty="0"/>
              <a:t> </a:t>
            </a:r>
            <a:r>
              <a:rPr lang="en-US" dirty="0" err="1"/>
              <a:t>могла</a:t>
            </a:r>
            <a:r>
              <a:rPr lang="en-US" dirty="0"/>
              <a:t> </a:t>
            </a:r>
            <a:r>
              <a:rPr lang="en-US" dirty="0" err="1"/>
              <a:t>да</a:t>
            </a:r>
            <a:r>
              <a:rPr lang="en-US" dirty="0"/>
              <a:t> </a:t>
            </a:r>
            <a:r>
              <a:rPr lang="en-US" dirty="0" err="1"/>
              <a:t>се</a:t>
            </a:r>
            <a:r>
              <a:rPr lang="en-US" dirty="0"/>
              <a:t> </a:t>
            </a:r>
            <a:r>
              <a:rPr lang="en-US" dirty="0" err="1"/>
              <a:t>одржи</a:t>
            </a:r>
            <a:r>
              <a:rPr lang="en-US" dirty="0"/>
              <a:t>, </a:t>
            </a:r>
            <a:r>
              <a:rPr lang="en-US" dirty="0" err="1"/>
              <a:t>потребно</a:t>
            </a:r>
            <a:r>
              <a:rPr lang="en-US" dirty="0"/>
              <a:t> </a:t>
            </a:r>
            <a:r>
              <a:rPr lang="en-US" dirty="0" err="1"/>
              <a:t>је</a:t>
            </a:r>
            <a:r>
              <a:rPr lang="en-US" dirty="0"/>
              <a:t> </a:t>
            </a:r>
            <a:r>
              <a:rPr lang="en-US" dirty="0" err="1"/>
              <a:t>да</a:t>
            </a:r>
            <a:r>
              <a:rPr lang="en-US" dirty="0"/>
              <a:t> </a:t>
            </a:r>
            <a:r>
              <a:rPr lang="en-US" dirty="0" err="1"/>
              <a:t>функционишу</a:t>
            </a:r>
            <a:r>
              <a:rPr lang="en-US" dirty="0"/>
              <a:t> </a:t>
            </a:r>
            <a:r>
              <a:rPr lang="en-US" dirty="0" err="1"/>
              <a:t>најмање</a:t>
            </a:r>
            <a:r>
              <a:rPr lang="en-US" dirty="0"/>
              <a:t> </a:t>
            </a:r>
            <a:r>
              <a:rPr lang="en-US" dirty="0" err="1"/>
              <a:t>два</a:t>
            </a:r>
            <a:r>
              <a:rPr lang="en-US" dirty="0"/>
              <a:t> </a:t>
            </a:r>
            <a:r>
              <a:rPr lang="en-US" dirty="0" err="1"/>
              <a:t>од</a:t>
            </a:r>
            <a:r>
              <a:rPr lang="en-US" dirty="0"/>
              <a:t> </a:t>
            </a:r>
            <a:r>
              <a:rPr lang="en-US" dirty="0" err="1"/>
              <a:t>три</a:t>
            </a:r>
            <a:r>
              <a:rPr lang="en-US" dirty="0"/>
              <a:t> </a:t>
            </a:r>
            <a:r>
              <a:rPr lang="en-US" dirty="0" err="1"/>
              <a:t>наведена</a:t>
            </a:r>
            <a:r>
              <a:rPr lang="en-US" dirty="0"/>
              <a:t> </a:t>
            </a:r>
            <a:r>
              <a:rPr lang="en-US" dirty="0" err="1"/>
              <a:t>система</a:t>
            </a:r>
            <a:r>
              <a:rPr lang="sr-Cyrl-RS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22292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Вестибуларни</a:t>
            </a:r>
            <a:r>
              <a:rPr lang="en-US" dirty="0"/>
              <a:t> </a:t>
            </a:r>
            <a:r>
              <a:rPr lang="en-US" dirty="0" err="1"/>
              <a:t>апарат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Вестибуларни</a:t>
            </a:r>
            <a:r>
              <a:rPr lang="en-US" dirty="0"/>
              <a:t> </a:t>
            </a:r>
            <a:r>
              <a:rPr lang="en-US" dirty="0" err="1"/>
              <a:t>апарат</a:t>
            </a:r>
            <a:r>
              <a:rPr lang="en-US" dirty="0"/>
              <a:t> </a:t>
            </a:r>
            <a:r>
              <a:rPr lang="en-US" dirty="0" err="1"/>
              <a:t>је</a:t>
            </a:r>
            <a:r>
              <a:rPr lang="en-US" dirty="0"/>
              <a:t> </a:t>
            </a:r>
            <a:r>
              <a:rPr lang="en-US" dirty="0" err="1"/>
              <a:t>смештен</a:t>
            </a:r>
            <a:r>
              <a:rPr lang="en-US" dirty="0"/>
              <a:t> у </a:t>
            </a:r>
            <a:r>
              <a:rPr lang="en-US" dirty="0" err="1"/>
              <a:t>мембранозном</a:t>
            </a:r>
            <a:r>
              <a:rPr lang="en-US" dirty="0"/>
              <a:t> </a:t>
            </a:r>
            <a:r>
              <a:rPr lang="en-US" dirty="0" err="1"/>
              <a:t>лабиринту</a:t>
            </a:r>
            <a:r>
              <a:rPr lang="en-US" dirty="0"/>
              <a:t> </a:t>
            </a:r>
            <a:r>
              <a:rPr lang="en-US" dirty="0" err="1"/>
              <a:t>унутрашњег</a:t>
            </a:r>
            <a:r>
              <a:rPr lang="en-US" dirty="0"/>
              <a:t> </a:t>
            </a:r>
            <a:r>
              <a:rPr lang="en-US" dirty="0" err="1"/>
              <a:t>ува</a:t>
            </a:r>
            <a:r>
              <a:rPr lang="en-US" dirty="0"/>
              <a:t> и </a:t>
            </a:r>
            <a:r>
              <a:rPr lang="en-US" dirty="0" err="1"/>
              <a:t>филогенетски</a:t>
            </a:r>
            <a:r>
              <a:rPr lang="en-US" dirty="0"/>
              <a:t> </a:t>
            </a:r>
            <a:r>
              <a:rPr lang="en-US" dirty="0" err="1"/>
              <a:t>је</a:t>
            </a:r>
            <a:r>
              <a:rPr lang="en-US" dirty="0"/>
              <a:t> </a:t>
            </a:r>
            <a:r>
              <a:rPr lang="en-US" dirty="0" err="1"/>
              <a:t>старији</a:t>
            </a:r>
            <a:r>
              <a:rPr lang="en-US" dirty="0"/>
              <a:t> </a:t>
            </a:r>
            <a:r>
              <a:rPr lang="en-US" dirty="0" err="1"/>
              <a:t>од</a:t>
            </a:r>
            <a:r>
              <a:rPr lang="en-US" dirty="0"/>
              <a:t> </a:t>
            </a:r>
            <a:r>
              <a:rPr lang="en-US" dirty="0" err="1"/>
              <a:t>чула</a:t>
            </a:r>
            <a:r>
              <a:rPr lang="en-US" dirty="0"/>
              <a:t> </a:t>
            </a:r>
            <a:r>
              <a:rPr lang="en-US" dirty="0" err="1"/>
              <a:t>слуха</a:t>
            </a:r>
            <a:r>
              <a:rPr lang="en-US" dirty="0"/>
              <a:t>. </a:t>
            </a:r>
            <a:endParaRPr lang="sr-Cyrl-RS" dirty="0"/>
          </a:p>
          <a:p>
            <a:r>
              <a:rPr lang="en-US" dirty="0" err="1"/>
              <a:t>Састоји</a:t>
            </a:r>
            <a:r>
              <a:rPr lang="en-US" dirty="0"/>
              <a:t> </a:t>
            </a:r>
            <a:r>
              <a:rPr lang="en-US" dirty="0" err="1"/>
              <a:t>се</a:t>
            </a:r>
            <a:r>
              <a:rPr lang="en-US" dirty="0"/>
              <a:t> </a:t>
            </a:r>
            <a:r>
              <a:rPr lang="en-US" dirty="0" err="1"/>
              <a:t>из</a:t>
            </a:r>
            <a:r>
              <a:rPr lang="en-US" dirty="0"/>
              <a:t> </a:t>
            </a:r>
            <a:r>
              <a:rPr lang="en-US" dirty="0" err="1"/>
              <a:t>статичког</a:t>
            </a:r>
            <a:r>
              <a:rPr lang="en-US" dirty="0"/>
              <a:t> и </a:t>
            </a:r>
            <a:r>
              <a:rPr lang="en-US" dirty="0" err="1"/>
              <a:t>динамичког</a:t>
            </a:r>
            <a:r>
              <a:rPr lang="en-US" dirty="0"/>
              <a:t> </a:t>
            </a:r>
            <a:r>
              <a:rPr lang="en-US" dirty="0" err="1"/>
              <a:t>дела</a:t>
            </a:r>
            <a:r>
              <a:rPr lang="en-US" dirty="0"/>
              <a:t>. </a:t>
            </a:r>
            <a:endParaRPr lang="sr-Cyrl-RS" dirty="0"/>
          </a:p>
          <a:p>
            <a:r>
              <a:rPr lang="en-US" b="1" dirty="0" err="1"/>
              <a:t>Статички</a:t>
            </a:r>
            <a:r>
              <a:rPr lang="en-US" b="1" dirty="0"/>
              <a:t> </a:t>
            </a:r>
            <a:r>
              <a:rPr lang="en-US" b="1" dirty="0" err="1"/>
              <a:t>део</a:t>
            </a:r>
            <a:r>
              <a:rPr lang="en-US" dirty="0"/>
              <a:t> </a:t>
            </a:r>
            <a:r>
              <a:rPr lang="en-US" dirty="0" err="1"/>
              <a:t>је</a:t>
            </a:r>
            <a:r>
              <a:rPr lang="en-US" dirty="0"/>
              <a:t> </a:t>
            </a:r>
            <a:r>
              <a:rPr lang="en-US" dirty="0" err="1"/>
              <a:t>старији</a:t>
            </a:r>
            <a:r>
              <a:rPr lang="en-US" dirty="0"/>
              <a:t>, </a:t>
            </a:r>
            <a:r>
              <a:rPr lang="en-US" dirty="0" err="1"/>
              <a:t>реагује</a:t>
            </a:r>
            <a:r>
              <a:rPr lang="en-US" dirty="0"/>
              <a:t> </a:t>
            </a:r>
            <a:r>
              <a:rPr lang="en-US" dirty="0" err="1"/>
              <a:t>на</a:t>
            </a:r>
            <a:r>
              <a:rPr lang="en-US" dirty="0"/>
              <a:t> </a:t>
            </a:r>
            <a:r>
              <a:rPr lang="en-US" dirty="0" err="1"/>
              <a:t>промене</a:t>
            </a:r>
            <a:r>
              <a:rPr lang="en-US" dirty="0"/>
              <a:t> у </a:t>
            </a:r>
            <a:r>
              <a:rPr lang="en-US" dirty="0" err="1"/>
              <a:t>односу</a:t>
            </a:r>
            <a:r>
              <a:rPr lang="en-US" dirty="0"/>
              <a:t> </a:t>
            </a:r>
            <a:r>
              <a:rPr lang="en-US" dirty="0" err="1"/>
              <a:t>на</a:t>
            </a:r>
            <a:r>
              <a:rPr lang="en-US" dirty="0"/>
              <a:t> </a:t>
            </a:r>
            <a:r>
              <a:rPr lang="en-US" dirty="0" err="1"/>
              <a:t>правац</a:t>
            </a:r>
            <a:r>
              <a:rPr lang="en-US" dirty="0"/>
              <a:t> </a:t>
            </a:r>
            <a:r>
              <a:rPr lang="en-US" dirty="0" err="1"/>
              <a:t>земљине</a:t>
            </a:r>
            <a:r>
              <a:rPr lang="en-US" dirty="0"/>
              <a:t> </a:t>
            </a:r>
            <a:r>
              <a:rPr lang="en-US" dirty="0" err="1"/>
              <a:t>теже</a:t>
            </a:r>
            <a:r>
              <a:rPr lang="en-US" dirty="0"/>
              <a:t> и </a:t>
            </a:r>
            <a:r>
              <a:rPr lang="en-US" dirty="0" err="1"/>
              <a:t>линеарна</a:t>
            </a:r>
            <a:r>
              <a:rPr lang="en-US" dirty="0"/>
              <a:t> </a:t>
            </a:r>
            <a:r>
              <a:rPr lang="en-US" dirty="0" err="1"/>
              <a:t>убрзања</a:t>
            </a:r>
            <a:r>
              <a:rPr lang="sr-Cyrl-RS" dirty="0"/>
              <a:t>.</a:t>
            </a:r>
            <a:r>
              <a:rPr lang="en-US" dirty="0"/>
              <a:t> </a:t>
            </a:r>
            <a:endParaRPr lang="sr-Cyrl-RS" dirty="0"/>
          </a:p>
          <a:p>
            <a:r>
              <a:rPr lang="sr-Cyrl-RS" b="1" dirty="0" err="1"/>
              <a:t>Д</a:t>
            </a:r>
            <a:r>
              <a:rPr lang="en-US" b="1" dirty="0" err="1"/>
              <a:t>инамички</a:t>
            </a:r>
            <a:r>
              <a:rPr lang="en-US" b="1" dirty="0"/>
              <a:t> </a:t>
            </a:r>
            <a:r>
              <a:rPr lang="sr-Cyrl-RS" b="1" dirty="0"/>
              <a:t>део </a:t>
            </a:r>
            <a:r>
              <a:rPr lang="en-US" dirty="0" err="1"/>
              <a:t>реагује</a:t>
            </a:r>
            <a:r>
              <a:rPr lang="en-US" dirty="0"/>
              <a:t> </a:t>
            </a:r>
            <a:r>
              <a:rPr lang="en-US" dirty="0" err="1"/>
              <a:t>првенствено</a:t>
            </a:r>
            <a:r>
              <a:rPr lang="en-US" dirty="0"/>
              <a:t> </a:t>
            </a:r>
            <a:r>
              <a:rPr lang="en-US" dirty="0" err="1"/>
              <a:t>на</a:t>
            </a:r>
            <a:r>
              <a:rPr lang="en-US" dirty="0"/>
              <a:t> </a:t>
            </a:r>
            <a:r>
              <a:rPr lang="en-US" dirty="0" err="1"/>
              <a:t>ротациона</a:t>
            </a:r>
            <a:r>
              <a:rPr lang="en-US" dirty="0"/>
              <a:t> </a:t>
            </a:r>
            <a:r>
              <a:rPr lang="en-US" dirty="0" err="1"/>
              <a:t>убрзања</a:t>
            </a:r>
            <a:r>
              <a:rPr lang="en-US" dirty="0"/>
              <a:t> и </a:t>
            </a:r>
            <a:r>
              <a:rPr lang="en-US" dirty="0" err="1"/>
              <a:t>друга</a:t>
            </a:r>
            <a:r>
              <a:rPr lang="en-US" dirty="0"/>
              <a:t> </a:t>
            </a:r>
            <a:r>
              <a:rPr lang="en-US" dirty="0" err="1"/>
              <a:t>променљива</a:t>
            </a:r>
            <a:r>
              <a:rPr lang="en-US" dirty="0"/>
              <a:t> </a:t>
            </a:r>
            <a:r>
              <a:rPr lang="en-US" dirty="0" err="1"/>
              <a:t>кретања</a:t>
            </a:r>
            <a:r>
              <a:rPr lang="en-US" dirty="0"/>
              <a:t> у </a:t>
            </a:r>
            <a:r>
              <a:rPr lang="en-US" dirty="0" err="1"/>
              <a:t>разним</a:t>
            </a:r>
            <a:r>
              <a:rPr lang="en-US" dirty="0"/>
              <a:t> </a:t>
            </a:r>
            <a:r>
              <a:rPr lang="en-US" dirty="0" err="1"/>
              <a:t>правцима</a:t>
            </a:r>
            <a:r>
              <a:rPr lang="sr-Cyrl-RS" dirty="0"/>
              <a:t>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936160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0036" y="547008"/>
            <a:ext cx="10515600" cy="5556477"/>
          </a:xfrm>
        </p:spPr>
        <p:txBody>
          <a:bodyPr>
            <a:normAutofit fontScale="92500" lnSpcReduction="10000"/>
          </a:bodyPr>
          <a:lstStyle/>
          <a:p>
            <a:r>
              <a:rPr lang="sr-Cyrl-RS" dirty="0"/>
              <a:t>Р</a:t>
            </a:r>
            <a:r>
              <a:rPr lang="en-US" dirty="0" err="1"/>
              <a:t>авнотежа</a:t>
            </a:r>
            <a:r>
              <a:rPr lang="en-US" dirty="0"/>
              <a:t> </a:t>
            </a:r>
            <a:r>
              <a:rPr lang="en-US" dirty="0" err="1"/>
              <a:t>тела</a:t>
            </a:r>
            <a:r>
              <a:rPr lang="en-US" dirty="0"/>
              <a:t> </a:t>
            </a:r>
            <a:r>
              <a:rPr lang="en-US" dirty="0" err="1"/>
              <a:t>се</a:t>
            </a:r>
            <a:r>
              <a:rPr lang="en-US" dirty="0"/>
              <a:t> </a:t>
            </a:r>
            <a:r>
              <a:rPr lang="en-US" dirty="0" err="1"/>
              <a:t>одржава</a:t>
            </a:r>
            <a:r>
              <a:rPr lang="en-US" dirty="0"/>
              <a:t> </a:t>
            </a:r>
            <a:r>
              <a:rPr lang="en-US" dirty="0" err="1"/>
              <a:t>координацијом</a:t>
            </a:r>
            <a:r>
              <a:rPr lang="en-US" dirty="0"/>
              <a:t> </a:t>
            </a:r>
            <a:r>
              <a:rPr lang="en-US" dirty="0" err="1"/>
              <a:t>мноштва</a:t>
            </a:r>
            <a:r>
              <a:rPr lang="en-US" dirty="0"/>
              <a:t> </a:t>
            </a:r>
            <a:r>
              <a:rPr lang="en-US" dirty="0" err="1"/>
              <a:t>елемената</a:t>
            </a:r>
            <a:r>
              <a:rPr lang="en-US" dirty="0"/>
              <a:t> </a:t>
            </a:r>
            <a:r>
              <a:rPr lang="en-US" dirty="0" err="1"/>
              <a:t>који</a:t>
            </a:r>
            <a:r>
              <a:rPr lang="en-US" dirty="0"/>
              <a:t> у </a:t>
            </a:r>
            <a:r>
              <a:rPr lang="en-US" dirty="0" err="1"/>
              <a:t>њој</a:t>
            </a:r>
            <a:r>
              <a:rPr lang="en-US" dirty="0"/>
              <a:t> </a:t>
            </a:r>
            <a:r>
              <a:rPr lang="en-US" dirty="0" err="1"/>
              <a:t>учествују</a:t>
            </a:r>
            <a:r>
              <a:rPr lang="en-US" dirty="0"/>
              <a:t>.  </a:t>
            </a:r>
            <a:endParaRPr lang="sr-Cyrl-RS" dirty="0"/>
          </a:p>
          <a:p>
            <a:r>
              <a:rPr lang="sr-Cyrl-RS" dirty="0" err="1"/>
              <a:t>У</a:t>
            </a:r>
            <a:r>
              <a:rPr lang="en-US" dirty="0" err="1"/>
              <a:t>три</a:t>
            </a:r>
            <a:r>
              <a:rPr lang="sr-Cyrl-RS" dirty="0"/>
              <a:t>к</a:t>
            </a:r>
            <a:r>
              <a:rPr lang="en-US" dirty="0" err="1"/>
              <a:t>улус</a:t>
            </a:r>
            <a:r>
              <a:rPr lang="en-US" dirty="0"/>
              <a:t> </a:t>
            </a:r>
            <a:r>
              <a:rPr lang="en-US" dirty="0" err="1"/>
              <a:t>има</a:t>
            </a:r>
            <a:r>
              <a:rPr lang="en-US" dirty="0"/>
              <a:t> </a:t>
            </a:r>
            <a:r>
              <a:rPr lang="en-US" dirty="0" err="1"/>
              <a:t>значајну</a:t>
            </a:r>
            <a:r>
              <a:rPr lang="en-US" dirty="0"/>
              <a:t> </a:t>
            </a:r>
            <a:r>
              <a:rPr lang="en-US" dirty="0" err="1"/>
              <a:t>улогу</a:t>
            </a:r>
            <a:r>
              <a:rPr lang="en-US" dirty="0"/>
              <a:t> у </a:t>
            </a:r>
            <a:r>
              <a:rPr lang="en-US" dirty="0" err="1"/>
              <a:t>одржавању</a:t>
            </a:r>
            <a:r>
              <a:rPr lang="en-US" dirty="0"/>
              <a:t> </a:t>
            </a:r>
            <a:r>
              <a:rPr lang="en-US" dirty="0" err="1"/>
              <a:t>статичке</a:t>
            </a:r>
            <a:r>
              <a:rPr lang="en-US" dirty="0"/>
              <a:t> </a:t>
            </a:r>
            <a:r>
              <a:rPr lang="en-US" dirty="0" err="1"/>
              <a:t>равнотеже</a:t>
            </a:r>
            <a:r>
              <a:rPr lang="en-US" dirty="0"/>
              <a:t> и </a:t>
            </a:r>
            <a:r>
              <a:rPr lang="en-US" dirty="0" err="1"/>
              <a:t>равнотеже</a:t>
            </a:r>
            <a:r>
              <a:rPr lang="en-US" dirty="0"/>
              <a:t> </a:t>
            </a:r>
            <a:r>
              <a:rPr lang="en-US" dirty="0" err="1"/>
              <a:t>при</a:t>
            </a:r>
            <a:r>
              <a:rPr lang="en-US" dirty="0"/>
              <a:t> </a:t>
            </a:r>
            <a:r>
              <a:rPr lang="en-US" dirty="0" err="1"/>
              <a:t>линеарном</a:t>
            </a:r>
            <a:r>
              <a:rPr lang="en-US" dirty="0"/>
              <a:t> </a:t>
            </a:r>
            <a:r>
              <a:rPr lang="en-US" dirty="0" err="1"/>
              <a:t>убрзању</a:t>
            </a:r>
            <a:r>
              <a:rPr lang="en-US" dirty="0"/>
              <a:t>. </a:t>
            </a:r>
            <a:endParaRPr lang="sr-Cyrl-RS" dirty="0"/>
          </a:p>
          <a:p>
            <a:r>
              <a:rPr lang="en-US" dirty="0" err="1"/>
              <a:t>Сакулус</a:t>
            </a:r>
            <a:r>
              <a:rPr lang="en-US" dirty="0"/>
              <a:t> </a:t>
            </a:r>
            <a:r>
              <a:rPr lang="en-US" dirty="0" err="1"/>
              <a:t>има</a:t>
            </a:r>
            <a:r>
              <a:rPr lang="en-US" dirty="0"/>
              <a:t> </a:t>
            </a:r>
            <a:r>
              <a:rPr lang="en-US" dirty="0" err="1"/>
              <a:t>улогу</a:t>
            </a:r>
            <a:r>
              <a:rPr lang="en-US" dirty="0"/>
              <a:t> </a:t>
            </a:r>
            <a:r>
              <a:rPr lang="en-US" dirty="0" err="1"/>
              <a:t>везе</a:t>
            </a:r>
            <a:r>
              <a:rPr lang="en-US" dirty="0"/>
              <a:t> </a:t>
            </a:r>
            <a:r>
              <a:rPr lang="en-US" dirty="0" err="1"/>
              <a:t>између</a:t>
            </a:r>
            <a:r>
              <a:rPr lang="en-US" dirty="0"/>
              <a:t> </a:t>
            </a:r>
            <a:r>
              <a:rPr lang="en-US" dirty="0" err="1"/>
              <a:t>вестибуларног</a:t>
            </a:r>
            <a:r>
              <a:rPr lang="en-US" dirty="0"/>
              <a:t> и </a:t>
            </a:r>
            <a:r>
              <a:rPr lang="en-US" dirty="0" err="1"/>
              <a:t>акустичког</a:t>
            </a:r>
            <a:r>
              <a:rPr lang="en-US" dirty="0"/>
              <a:t> </a:t>
            </a:r>
            <a:r>
              <a:rPr lang="en-US" dirty="0" err="1"/>
              <a:t>дела</a:t>
            </a:r>
            <a:r>
              <a:rPr lang="en-US" dirty="0"/>
              <a:t> </a:t>
            </a:r>
            <a:r>
              <a:rPr lang="en-US" dirty="0" err="1"/>
              <a:t>лабиринта</a:t>
            </a:r>
            <a:r>
              <a:rPr lang="en-US" dirty="0"/>
              <a:t>. </a:t>
            </a:r>
            <a:endParaRPr lang="sr-Cyrl-RS" dirty="0"/>
          </a:p>
          <a:p>
            <a:r>
              <a:rPr lang="en-US" dirty="0" err="1"/>
              <a:t>Полукружни</a:t>
            </a:r>
            <a:r>
              <a:rPr lang="en-US" dirty="0"/>
              <a:t> </a:t>
            </a:r>
            <a:r>
              <a:rPr lang="en-US" dirty="0" err="1"/>
              <a:t>канали</a:t>
            </a:r>
            <a:r>
              <a:rPr lang="en-US" dirty="0"/>
              <a:t> </a:t>
            </a:r>
            <a:r>
              <a:rPr lang="en-US" dirty="0" err="1"/>
              <a:t>имају</a:t>
            </a:r>
            <a:r>
              <a:rPr lang="en-US" dirty="0"/>
              <a:t> </a:t>
            </a:r>
            <a:r>
              <a:rPr lang="en-US" dirty="0" err="1"/>
              <a:t>улогу</a:t>
            </a:r>
            <a:r>
              <a:rPr lang="en-US" dirty="0"/>
              <a:t> у </a:t>
            </a:r>
            <a:r>
              <a:rPr lang="en-US" dirty="0" err="1"/>
              <a:t>одржавању</a:t>
            </a:r>
            <a:r>
              <a:rPr lang="en-US" dirty="0"/>
              <a:t> </a:t>
            </a:r>
            <a:r>
              <a:rPr lang="en-US" dirty="0" err="1"/>
              <a:t>равнотеже</a:t>
            </a:r>
            <a:r>
              <a:rPr lang="en-US" dirty="0"/>
              <a:t> </a:t>
            </a:r>
            <a:r>
              <a:rPr lang="en-US" dirty="0" err="1"/>
              <a:t>тела</a:t>
            </a:r>
            <a:r>
              <a:rPr lang="en-US" dirty="0"/>
              <a:t> </a:t>
            </a:r>
            <a:r>
              <a:rPr lang="en-US" dirty="0" err="1"/>
              <a:t>при</a:t>
            </a:r>
            <a:r>
              <a:rPr lang="en-US" dirty="0"/>
              <a:t> </a:t>
            </a:r>
            <a:r>
              <a:rPr lang="en-US" dirty="0" err="1"/>
              <a:t>ротацијском</a:t>
            </a:r>
            <a:r>
              <a:rPr lang="en-US" dirty="0"/>
              <a:t> </a:t>
            </a:r>
            <a:r>
              <a:rPr lang="en-US" dirty="0" err="1"/>
              <a:t>кретању</a:t>
            </a:r>
            <a:r>
              <a:rPr lang="en-US" dirty="0"/>
              <a:t> и </a:t>
            </a:r>
            <a:r>
              <a:rPr lang="en-US" dirty="0" err="1"/>
              <a:t>угаоним</a:t>
            </a:r>
            <a:r>
              <a:rPr lang="en-US" dirty="0"/>
              <a:t> </a:t>
            </a:r>
            <a:r>
              <a:rPr lang="en-US" dirty="0" err="1"/>
              <a:t>убрзањима</a:t>
            </a:r>
            <a:r>
              <a:rPr lang="en-US" dirty="0"/>
              <a:t>. </a:t>
            </a:r>
            <a:endParaRPr lang="sr-Cyrl-RS" dirty="0"/>
          </a:p>
          <a:p>
            <a:r>
              <a:rPr lang="en-US" dirty="0" err="1"/>
              <a:t>Дубоки</a:t>
            </a:r>
            <a:r>
              <a:rPr lang="en-US" dirty="0"/>
              <a:t> </a:t>
            </a:r>
            <a:r>
              <a:rPr lang="en-US" dirty="0" err="1"/>
              <a:t>сензибилитет</a:t>
            </a:r>
            <a:r>
              <a:rPr lang="en-US" dirty="0"/>
              <a:t> </a:t>
            </a:r>
            <a:r>
              <a:rPr lang="en-US" dirty="0" err="1"/>
              <a:t>шаље</a:t>
            </a:r>
            <a:r>
              <a:rPr lang="en-US" dirty="0"/>
              <a:t> </a:t>
            </a:r>
            <a:r>
              <a:rPr lang="en-US" dirty="0" err="1"/>
              <a:t>податке</a:t>
            </a:r>
            <a:r>
              <a:rPr lang="en-US" dirty="0"/>
              <a:t> </a:t>
            </a:r>
            <a:r>
              <a:rPr lang="en-US" dirty="0" err="1"/>
              <a:t>ЦНС</a:t>
            </a:r>
            <a:r>
              <a:rPr lang="en-US" dirty="0"/>
              <a:t>-у о </a:t>
            </a:r>
            <a:r>
              <a:rPr lang="en-US" dirty="0" err="1"/>
              <a:t>покретима</a:t>
            </a:r>
            <a:r>
              <a:rPr lang="sr-Cyrl-RS" dirty="0"/>
              <a:t> тела</a:t>
            </a:r>
            <a:r>
              <a:rPr lang="en-US" dirty="0"/>
              <a:t>. </a:t>
            </a:r>
            <a:endParaRPr lang="sr-Cyrl-RS" dirty="0"/>
          </a:p>
          <a:p>
            <a:r>
              <a:rPr lang="en-US" dirty="0" err="1"/>
              <a:t>Чуло</a:t>
            </a:r>
            <a:r>
              <a:rPr lang="en-US" dirty="0"/>
              <a:t> </a:t>
            </a:r>
            <a:r>
              <a:rPr lang="en-US" dirty="0" err="1"/>
              <a:t>вида</a:t>
            </a:r>
            <a:r>
              <a:rPr lang="en-US" dirty="0"/>
              <a:t> </a:t>
            </a:r>
            <a:r>
              <a:rPr lang="en-US" dirty="0" err="1"/>
              <a:t>је</a:t>
            </a:r>
            <a:r>
              <a:rPr lang="en-US" dirty="0"/>
              <a:t> </a:t>
            </a:r>
            <a:r>
              <a:rPr lang="en-US" dirty="0" err="1"/>
              <a:t>важан</a:t>
            </a:r>
            <a:r>
              <a:rPr lang="en-US" dirty="0"/>
              <a:t> </a:t>
            </a:r>
            <a:r>
              <a:rPr lang="en-US" dirty="0" err="1"/>
              <a:t>фактор</a:t>
            </a:r>
            <a:r>
              <a:rPr lang="en-US" dirty="0"/>
              <a:t> </a:t>
            </a:r>
            <a:r>
              <a:rPr lang="en-US" dirty="0" err="1"/>
              <a:t>равнотеже</a:t>
            </a:r>
            <a:r>
              <a:rPr lang="en-US" dirty="0"/>
              <a:t>. </a:t>
            </a:r>
            <a:endParaRPr lang="sr-Cyrl-RS" dirty="0"/>
          </a:p>
          <a:p>
            <a:r>
              <a:rPr lang="en-US" dirty="0" err="1"/>
              <a:t>Мали</a:t>
            </a:r>
            <a:r>
              <a:rPr lang="en-US" dirty="0"/>
              <a:t> </a:t>
            </a:r>
            <a:r>
              <a:rPr lang="en-US" dirty="0" err="1"/>
              <a:t>мозак</a:t>
            </a:r>
            <a:r>
              <a:rPr lang="en-US" dirty="0"/>
              <a:t> и </a:t>
            </a:r>
            <a:r>
              <a:rPr lang="en-US" dirty="0" err="1"/>
              <a:t>екстрапирамидни</a:t>
            </a:r>
            <a:r>
              <a:rPr lang="en-US" dirty="0"/>
              <a:t> </a:t>
            </a:r>
            <a:r>
              <a:rPr lang="en-US" dirty="0" err="1"/>
              <a:t>систем</a:t>
            </a:r>
            <a:r>
              <a:rPr lang="en-US" dirty="0"/>
              <a:t> </a:t>
            </a:r>
            <a:r>
              <a:rPr lang="en-US" dirty="0" err="1"/>
              <a:t>имају</a:t>
            </a:r>
            <a:r>
              <a:rPr lang="en-US" dirty="0"/>
              <a:t> </a:t>
            </a:r>
            <a:r>
              <a:rPr lang="en-US" dirty="0" err="1"/>
              <a:t>значајну</a:t>
            </a:r>
            <a:r>
              <a:rPr lang="en-US" dirty="0"/>
              <a:t> </a:t>
            </a:r>
            <a:r>
              <a:rPr lang="en-US" dirty="0" err="1"/>
              <a:t>улогу</a:t>
            </a:r>
            <a:r>
              <a:rPr lang="en-US" dirty="0"/>
              <a:t> у </a:t>
            </a:r>
            <a:r>
              <a:rPr lang="en-US" dirty="0" err="1"/>
              <a:t>координацији</a:t>
            </a:r>
            <a:r>
              <a:rPr lang="en-US" dirty="0"/>
              <a:t> </a:t>
            </a:r>
            <a:r>
              <a:rPr lang="en-US" dirty="0" err="1"/>
              <a:t>покрета</a:t>
            </a:r>
            <a:r>
              <a:rPr lang="en-US" dirty="0"/>
              <a:t>. </a:t>
            </a:r>
            <a:endParaRPr lang="sr-Cyrl-RS" dirty="0"/>
          </a:p>
          <a:p>
            <a:r>
              <a:rPr lang="sr-Cyrl-RS" dirty="0"/>
              <a:t>У</a:t>
            </a:r>
            <a:r>
              <a:rPr lang="en-US" dirty="0"/>
              <a:t> </a:t>
            </a:r>
            <a:r>
              <a:rPr lang="en-US" dirty="0" err="1"/>
              <a:t>кори</a:t>
            </a:r>
            <a:r>
              <a:rPr lang="en-US" dirty="0"/>
              <a:t> </a:t>
            </a:r>
            <a:r>
              <a:rPr lang="en-US" dirty="0" err="1"/>
              <a:t>великог</a:t>
            </a:r>
            <a:r>
              <a:rPr lang="en-US" dirty="0"/>
              <a:t> </a:t>
            </a:r>
            <a:r>
              <a:rPr lang="en-US" dirty="0" err="1"/>
              <a:t>мозга</a:t>
            </a:r>
            <a:r>
              <a:rPr lang="sr-Cyrl-RS" dirty="0"/>
              <a:t> се </a:t>
            </a:r>
            <a:r>
              <a:rPr lang="en-US" dirty="0" err="1"/>
              <a:t>обрађуј</a:t>
            </a:r>
            <a:r>
              <a:rPr lang="sr-Cyrl-RS" dirty="0"/>
              <a:t>у с</a:t>
            </a:r>
            <a:r>
              <a:rPr lang="en-US" dirty="0" err="1"/>
              <a:t>ве</a:t>
            </a:r>
            <a:r>
              <a:rPr lang="en-US" dirty="0"/>
              <a:t> </a:t>
            </a:r>
            <a:r>
              <a:rPr lang="en-US" dirty="0" err="1"/>
              <a:t>информације</a:t>
            </a:r>
            <a:r>
              <a:rPr lang="en-US" dirty="0"/>
              <a:t> </a:t>
            </a:r>
            <a:r>
              <a:rPr lang="en-US" dirty="0" err="1"/>
              <a:t>са</a:t>
            </a:r>
            <a:r>
              <a:rPr lang="en-US" dirty="0"/>
              <a:t> </a:t>
            </a:r>
            <a:r>
              <a:rPr lang="en-US" dirty="0" err="1"/>
              <a:t>периферије</a:t>
            </a:r>
            <a:r>
              <a:rPr lang="sr-Cyrl-RS" dirty="0"/>
              <a:t>,</a:t>
            </a:r>
            <a:r>
              <a:rPr lang="en-US" dirty="0"/>
              <a:t> </a:t>
            </a:r>
            <a:r>
              <a:rPr lang="en-US" dirty="0" err="1"/>
              <a:t>које</a:t>
            </a:r>
            <a:r>
              <a:rPr lang="en-US" dirty="0"/>
              <a:t> </a:t>
            </a:r>
            <a:r>
              <a:rPr lang="en-US" dirty="0" err="1"/>
              <a:t>су</a:t>
            </a:r>
            <a:r>
              <a:rPr lang="en-US" dirty="0"/>
              <a:t> </a:t>
            </a:r>
            <a:r>
              <a:rPr lang="en-US" dirty="0" err="1"/>
              <a:t>везане</a:t>
            </a:r>
            <a:r>
              <a:rPr lang="en-US" dirty="0"/>
              <a:t> </a:t>
            </a:r>
            <a:r>
              <a:rPr lang="en-US" dirty="0" err="1"/>
              <a:t>за</a:t>
            </a:r>
            <a:r>
              <a:rPr lang="en-US" dirty="0"/>
              <a:t> </a:t>
            </a:r>
            <a:r>
              <a:rPr lang="en-US" dirty="0" err="1"/>
              <a:t>равнотежу</a:t>
            </a:r>
            <a:r>
              <a:rPr lang="en-US" dirty="0"/>
              <a:t> </a:t>
            </a:r>
            <a:r>
              <a:rPr lang="en-US" dirty="0" err="1"/>
              <a:t>тела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00625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3"/>
          <p:cNvSpPr>
            <a:spLocks noGrp="1" noChangeArrowheads="1"/>
          </p:cNvSpPr>
          <p:nvPr>
            <p:ph idx="1"/>
          </p:nvPr>
        </p:nvSpPr>
        <p:spPr>
          <a:xfrm>
            <a:off x="854529" y="1694997"/>
            <a:ext cx="10515600" cy="4351338"/>
          </a:xfrm>
        </p:spPr>
        <p:txBody>
          <a:bodyPr/>
          <a:lstStyle/>
          <a:p>
            <a:pPr eaLnBrk="1" hangingPunct="1"/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Тонови</a:t>
            </a:r>
            <a:r>
              <a:rPr lang="sr-Latn-C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dB</a:t>
            </a:r>
            <a:r>
              <a:rPr lang="sr-Latn-C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sr-Latn-C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Hz</a:t>
            </a:r>
            <a:r>
              <a:rPr lang="sr-Latn-C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sr-Latn-C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фреквенца</a:t>
            </a:r>
            <a:r>
              <a:rPr lang="sr-Latn-C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од</a:t>
            </a:r>
            <a:r>
              <a:rPr lang="sr-Latn-C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16</a:t>
            </a:r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20 000 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Hz</a:t>
            </a:r>
          </a:p>
          <a:p>
            <a:pPr eaLnBrk="1" hangingPunct="1"/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Звукови</a:t>
            </a:r>
            <a:r>
              <a:rPr lang="sr-Latn-C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sr-Latn-C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сложени</a:t>
            </a:r>
            <a:r>
              <a:rPr lang="sr-Latn-C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тон</a:t>
            </a:r>
            <a:r>
              <a:rPr lang="sr-Latn-C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који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има</a:t>
            </a:r>
            <a:r>
              <a:rPr lang="sr-Latn-C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sr-Latn-C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боју</a:t>
            </a: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Шумови</a:t>
            </a:r>
            <a:r>
              <a:rPr lang="sr-Latn-C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sr-Latn-C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мешавина</a:t>
            </a:r>
            <a:r>
              <a:rPr lang="sr-Latn-C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звукова</a:t>
            </a:r>
            <a:endParaRPr lang="sr-Latn-C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Гласови</a:t>
            </a:r>
            <a:r>
              <a:rPr lang="sr-Latn-C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sr-Latn-C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људски</a:t>
            </a:r>
            <a:r>
              <a:rPr lang="sr-Latn-C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говор</a:t>
            </a:r>
            <a:r>
              <a:rPr lang="sr-Latn-C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од</a:t>
            </a:r>
            <a:r>
              <a:rPr lang="sr-Latn-C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80</a:t>
            </a:r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Hz</a:t>
            </a:r>
            <a:r>
              <a:rPr lang="sr-Latn-C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sr-Latn-C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7.000 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Hz</a:t>
            </a:r>
            <a:r>
              <a:rPr lang="sr-Latn-C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sr-Cyrl-R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Обичан</a:t>
            </a:r>
            <a:r>
              <a:rPr lang="sr-Latn-C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говор</a:t>
            </a:r>
            <a:r>
              <a:rPr lang="sr-Latn-C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од</a:t>
            </a:r>
            <a:r>
              <a:rPr lang="sr-Latn-C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500</a:t>
            </a:r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Hz</a:t>
            </a:r>
            <a:r>
              <a:rPr lang="sr-Latn-C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- 3000 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Hz</a:t>
            </a:r>
            <a:r>
              <a:rPr lang="sr-Latn-C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јачина</a:t>
            </a:r>
            <a:r>
              <a:rPr lang="sr-Latn-C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sr-Latn-C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dB</a:t>
            </a:r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sr-Latn-C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sr-Cyrl-R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ика</a:t>
            </a:r>
            <a:r>
              <a:rPr lang="sr-Latn-C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60-</a:t>
            </a:r>
            <a:r>
              <a:rPr lang="sr-Latn-C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85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dB.</a:t>
            </a: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8850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x-none" dirty="0">
                <a:latin typeface="Times New Roman" pitchFamily="18" charset="0"/>
                <a:cs typeface="Times New Roman" pitchFamily="18" charset="0"/>
              </a:rPr>
              <a:t>Аудиологија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76568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5D4F1A-2FC7-EAF9-7D91-9122081867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Слух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E55CC1-C9B3-3D72-5F52-EE57A62139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1872" y="1978051"/>
            <a:ext cx="10515600" cy="2604332"/>
          </a:xfrm>
        </p:spPr>
        <p:txBody>
          <a:bodyPr>
            <a:normAutofit/>
          </a:bodyPr>
          <a:lstStyle/>
          <a:p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Чуло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слуха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sr-Cyrl-R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је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природни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систем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сензора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који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омогућава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перцепцију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звучних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појава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из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околине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sr-Cyrl-RS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sr-Cyrl-RS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Од свих чула, ч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уло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слуха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је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филогенетски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најмлађе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sr-Cyrl-RS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Настало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је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од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чула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равнотежу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у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унутрашњем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уву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када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су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кичмењаци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почели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sr-Cyrl-R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да живе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у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ваздушној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средини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sr-Cyrl-RS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20354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7EC369-68C0-FE5C-4293-8C6CAEAF90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41539"/>
            <a:ext cx="10515600" cy="3083727"/>
          </a:xfrm>
        </p:spPr>
        <p:txBody>
          <a:bodyPr>
            <a:noAutofit/>
          </a:bodyPr>
          <a:lstStyle/>
          <a:p>
            <a:r>
              <a:rPr lang="sr-Cyrl-RS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en-US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римарна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улога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слуха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код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човека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је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комуникацији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анализи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говора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саговорника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уз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контролу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сопственог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изговора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sr-Cyrl-RS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sr-Cyrl-R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лух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има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велики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значај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развоју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говора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мишљења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сазнајних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процеса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комуникативних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способности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психосоцијалном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развоју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Оштећења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слуха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манифестују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као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наглувост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глувоћа</a:t>
            </a:r>
            <a:r>
              <a:rPr lang="sr-Cyrl-R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01722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F0A7CB-7843-316E-4546-B2F45DB6C1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Оштећења слуха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EAE9C2-1189-4633-7E51-B9CBEA54E8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667250"/>
          </a:xfrm>
        </p:spPr>
        <p:txBody>
          <a:bodyPr>
            <a:normAutofit lnSpcReduction="10000"/>
          </a:bodyPr>
          <a:lstStyle/>
          <a:p>
            <a:r>
              <a:rPr lang="en-US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Наглува</a:t>
            </a:r>
            <a:r>
              <a:rPr lang="en-US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особа</a:t>
            </a:r>
            <a:r>
              <a:rPr lang="en-US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је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она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код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које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је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присутно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веће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оштећење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слуха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и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која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има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сметње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у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комуникацији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endParaRPr lang="sr-Cyrl-RS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sr-Cyrl-R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</a:t>
            </a:r>
            <a:r>
              <a:rPr lang="en-US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лува</a:t>
            </a:r>
            <a:r>
              <a:rPr lang="en-US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особа</a:t>
            </a:r>
            <a:r>
              <a:rPr lang="en-US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sr-Cyrl-R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је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она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код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које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је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присутан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потпуни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губитак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звучне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перцепције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и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која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путем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слуха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може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да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оствари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никакав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социјални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контакт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sr-Cyrl-RS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sr-Cyrl-RS" spc="-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Особе са п</a:t>
            </a:r>
            <a:r>
              <a:rPr lang="hr-HR" spc="-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раг</a:t>
            </a:r>
            <a:r>
              <a:rPr lang="sr-Cyrl-RS" spc="-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ом</a:t>
            </a:r>
            <a:r>
              <a:rPr lang="hr-HR" spc="-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слуха </a:t>
            </a:r>
            <a:r>
              <a:rPr lang="hr-HR" b="1" spc="-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 </a:t>
            </a:r>
            <a:r>
              <a:rPr lang="en-US" b="1" spc="-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20 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dB</a:t>
            </a:r>
            <a:r>
              <a:rPr lang="hr-HR" b="1" spc="-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sr-Cyrl-RS" spc="-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имају</a:t>
            </a:r>
            <a:r>
              <a:rPr lang="hr-HR" spc="-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практично </a:t>
            </a:r>
            <a:r>
              <a:rPr lang="hr-HR" b="1" spc="-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нормал</a:t>
            </a:r>
            <a:r>
              <a:rPr lang="sr-Cyrl-RS" b="1" spc="-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ан </a:t>
            </a:r>
            <a:r>
              <a:rPr lang="hr-HR" b="1" spc="-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слух</a:t>
            </a:r>
            <a:r>
              <a:rPr lang="hr-HR" spc="-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sr-Cyrl-R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собе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hr-HR" spc="-1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са прагом слуха </a:t>
            </a:r>
            <a:r>
              <a:rPr lang="hr-HR" b="1" spc="-1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од </a:t>
            </a:r>
            <a:r>
              <a:rPr lang="en-US" b="1" spc="-1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20 </a:t>
            </a:r>
            <a:r>
              <a:rPr lang="hr-HR" b="1" spc="-1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до </a:t>
            </a:r>
            <a:r>
              <a:rPr lang="en-US" b="1" spc="-1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95 </a:t>
            </a:r>
            <a:r>
              <a:rPr lang="en-US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dB</a:t>
            </a:r>
            <a:r>
              <a:rPr lang="sr-Cyrl-RS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су</a:t>
            </a:r>
            <a:r>
              <a:rPr lang="en-US" b="1" spc="-1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наглуве</a:t>
            </a:r>
            <a:r>
              <a:rPr lang="sr-Cyrl-R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sr-Cyrl-RS" spc="-15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sr-Cyrl-RS" spc="-1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Особе </a:t>
            </a:r>
            <a:r>
              <a:rPr lang="hr-HR" spc="-1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код којих је слух </a:t>
            </a:r>
            <a:r>
              <a:rPr lang="hr-HR" b="1" spc="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обострано потпуно угашен на свим фреквенцама, </a:t>
            </a:r>
            <a:r>
              <a:rPr lang="sr-Cyrl-RS" b="1" spc="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су </a:t>
            </a:r>
            <a:r>
              <a:rPr lang="hr-HR" b="1" spc="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глуве</a:t>
            </a:r>
            <a:r>
              <a:rPr lang="hr-HR" spc="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sr-Cyrl-RS" spc="1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hr-HR" spc="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Особе са </a:t>
            </a:r>
            <a:r>
              <a:rPr lang="hr-HR" b="1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прагом слуха лошијим од 95 </a:t>
            </a:r>
            <a:r>
              <a:rPr lang="en-US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dB</a:t>
            </a:r>
            <a:r>
              <a:rPr lang="hr-HR" b="1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hr-HR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 сматрају </a:t>
            </a:r>
            <a:r>
              <a:rPr lang="hr-HR" b="1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практично глувим</a:t>
            </a:r>
            <a:r>
              <a:rPr lang="hr-HR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sr-Cyrl-RS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957423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CC2015-E3A6-9F99-9A0E-035DAD32D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702477"/>
            <a:ext cx="10720527" cy="1325563"/>
          </a:xfrm>
        </p:spPr>
        <p:txBody>
          <a:bodyPr>
            <a:noAutofit/>
          </a:bodyPr>
          <a:lstStyle/>
          <a:p>
            <a:pPr algn="ctr"/>
            <a:b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Подела наглувости по месту оштећења слуха</a:t>
            </a:r>
            <a:b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36108D-AF0D-E78E-307B-253805B18B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2299439"/>
            <a:ext cx="9060403" cy="3714041"/>
          </a:xfrm>
        </p:spPr>
        <p:txBody>
          <a:bodyPr/>
          <a:lstStyle/>
          <a:p>
            <a:r>
              <a:rPr lang="sr-Cyrl-R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Периферна</a:t>
            </a:r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наглувост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sr-Cyrl-R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Централна</a:t>
            </a:r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наглувост</a:t>
            </a:r>
          </a:p>
          <a:p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Периферна наглувост се дели на:</a:t>
            </a:r>
          </a:p>
          <a:p>
            <a:pPr marL="3175" marR="33655" indent="323215" algn="just">
              <a:spcBef>
                <a:spcPts val="95"/>
              </a:spcBef>
              <a:spcAft>
                <a:spcPts val="0"/>
              </a:spcAft>
            </a:pPr>
            <a:r>
              <a:rPr lang="hr-HR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1. </a:t>
            </a:r>
            <a:r>
              <a:rPr lang="sr-Cyrl-RS" b="1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</a:t>
            </a:r>
            <a:r>
              <a:rPr lang="hr-HR" b="1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проводну </a:t>
            </a:r>
            <a:r>
              <a:rPr lang="hr-HR" b="1" spc="7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или</a:t>
            </a:r>
            <a:r>
              <a:rPr lang="hr-HR" b="1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кондуктивну </a:t>
            </a:r>
            <a:r>
              <a:rPr lang="hr-HR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en-US" i="1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hypoacusis </a:t>
            </a:r>
            <a:r>
              <a:rPr lang="en-US" i="1" spc="-1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conductiva</a:t>
            </a:r>
            <a:r>
              <a:rPr lang="hr-HR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US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175" marR="33655" indent="323215" algn="just">
              <a:spcBef>
                <a:spcPts val="95"/>
              </a:spcBef>
              <a:spcAft>
                <a:spcPts val="0"/>
              </a:spcAft>
            </a:pPr>
            <a:r>
              <a:rPr lang="hr-HR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 </a:t>
            </a:r>
            <a:r>
              <a:rPr lang="sr-Cyrl-RS" b="1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</a:t>
            </a:r>
            <a:r>
              <a:rPr lang="hr-HR" b="1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ензоринеуралну </a:t>
            </a:r>
            <a:r>
              <a:rPr lang="hr-HR" b="1" spc="9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или </a:t>
            </a:r>
            <a:r>
              <a:rPr lang="hr-HR" b="1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перцептивну </a:t>
            </a:r>
            <a:r>
              <a:rPr lang="hr-HR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en-US" i="1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hypoacusis </a:t>
            </a:r>
            <a:r>
              <a:rPr lang="en-US" i="1" spc="-5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sensorineuralis</a:t>
            </a:r>
            <a:r>
              <a:rPr lang="hr-HR" i="1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s. perceptiva</a:t>
            </a:r>
            <a:r>
              <a:rPr lang="hr-HR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 </a:t>
            </a:r>
            <a:endParaRPr lang="en-US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175" marR="33655" indent="323215" algn="just">
              <a:spcBef>
                <a:spcPts val="95"/>
              </a:spcBef>
              <a:spcAft>
                <a:spcPts val="0"/>
              </a:spcAft>
            </a:pPr>
            <a:r>
              <a:rPr lang="hr-HR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3. </a:t>
            </a:r>
            <a:r>
              <a:rPr lang="sr-Cyrl-RS" b="1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</a:t>
            </a:r>
            <a:r>
              <a:rPr lang="hr-HR" b="1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ешовиту </a:t>
            </a:r>
            <a:r>
              <a:rPr lang="hr-HR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en-US" i="1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hypoacusis </a:t>
            </a:r>
            <a:r>
              <a:rPr lang="en-US" i="1" spc="-1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mixta</a:t>
            </a:r>
            <a:r>
              <a:rPr lang="hr-HR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US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sr-Cyrl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193849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97C81D-6CB2-D23E-1BE3-CD9AE29078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Периферна наглувост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9828E3-C556-641E-664C-1E3B1E7756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8563252" cy="4351338"/>
          </a:xfrm>
        </p:spPr>
        <p:txBody>
          <a:bodyPr/>
          <a:lstStyle/>
          <a:p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Дели се на :</a:t>
            </a:r>
          </a:p>
          <a:p>
            <a:pPr marL="3175" marR="33655" indent="323215" algn="just">
              <a:spcBef>
                <a:spcPts val="95"/>
              </a:spcBef>
              <a:spcAft>
                <a:spcPts val="0"/>
              </a:spcAft>
            </a:pPr>
            <a:r>
              <a:rPr lang="hr-HR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sr-Cyrl-RS" b="1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hr-HR" b="1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проводну </a:t>
            </a:r>
            <a:r>
              <a:rPr lang="hr-HR" b="1" spc="7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</a:t>
            </a:r>
            <a:r>
              <a:rPr lang="hr-HR" b="1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кондуктивну </a:t>
            </a:r>
            <a:r>
              <a:rPr lang="hr-HR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i="1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hypoacusis </a:t>
            </a:r>
            <a:r>
              <a:rPr lang="en-US" i="1" spc="-1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conductiva</a:t>
            </a:r>
            <a:r>
              <a:rPr lang="hr-HR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175" marR="33655" indent="323215" algn="just">
              <a:spcBef>
                <a:spcPts val="95"/>
              </a:spcBef>
              <a:spcAft>
                <a:spcPts val="0"/>
              </a:spcAft>
            </a:pPr>
            <a:r>
              <a:rPr lang="hr-HR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sr-Cyrl-RS" b="1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hr-HR" b="1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ензоринеуралну </a:t>
            </a:r>
            <a:r>
              <a:rPr lang="hr-HR" b="1" spc="9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hr-HR" b="1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перцептивну </a:t>
            </a:r>
            <a:r>
              <a:rPr lang="hr-HR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i="1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hypoacusis </a:t>
            </a:r>
            <a:r>
              <a:rPr lang="en-US" i="1" spc="-5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sensorineuralis</a:t>
            </a:r>
            <a:r>
              <a:rPr lang="hr-HR" i="1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s. perceptiva</a:t>
            </a:r>
            <a:r>
              <a:rPr lang="hr-HR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en-US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175" marR="33655" indent="323215" algn="just">
              <a:spcBef>
                <a:spcPts val="95"/>
              </a:spcBef>
              <a:spcAft>
                <a:spcPts val="0"/>
              </a:spcAft>
            </a:pPr>
            <a:r>
              <a:rPr lang="hr-HR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sr-Cyrl-RS" b="1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hr-HR" b="1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ешовиту </a:t>
            </a:r>
            <a:r>
              <a:rPr lang="hr-HR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i="1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hypoacusis </a:t>
            </a:r>
            <a:r>
              <a:rPr lang="en-US" i="1" spc="-1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mixta</a:t>
            </a:r>
            <a:r>
              <a:rPr lang="hr-HR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26387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Content Placeholder 1"/>
          <p:cNvSpPr>
            <a:spLocks noGrp="1"/>
          </p:cNvSpPr>
          <p:nvPr>
            <p:ph idx="1"/>
          </p:nvPr>
        </p:nvSpPr>
        <p:spPr>
          <a:xfrm>
            <a:off x="838200" y="1825625"/>
            <a:ext cx="9038968" cy="4351338"/>
          </a:xfrm>
        </p:spPr>
        <p:txBody>
          <a:bodyPr/>
          <a:lstStyle/>
          <a:p>
            <a:pPr eaLnBrk="1" hangingPunct="1"/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Проучава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појаве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везане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слух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задатком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раног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откривања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особа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оштећеног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слуха</a:t>
            </a:r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њихове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рехабилитације</a:t>
            </a:r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Слух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је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поред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вида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од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прворазредног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значаја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социјални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живот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човека</a:t>
            </a:r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x-none" dirty="0">
                <a:latin typeface="Times New Roman" pitchFamily="18" charset="0"/>
                <a:cs typeface="Times New Roman" pitchFamily="18" charset="0"/>
              </a:rPr>
              <a:t>Аудиологија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617909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D9A156-121D-D1A6-92A8-CB15E38F15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4000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</a:t>
            </a:r>
            <a:r>
              <a:rPr lang="hr-HR" sz="4000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проводн</a:t>
            </a:r>
            <a:r>
              <a:rPr lang="sr-Cyrl-RS" sz="4000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  <a:r>
              <a:rPr lang="hr-HR" sz="4000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hr-HR" sz="4000" spc="7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или</a:t>
            </a:r>
            <a:r>
              <a:rPr lang="hr-HR" sz="4000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кондуктивн</a:t>
            </a:r>
            <a:r>
              <a:rPr lang="sr-Cyrl-RS" sz="4000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 наглувост</a:t>
            </a:r>
            <a:r>
              <a:rPr lang="hr-HR" sz="4000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sr-Latn-RS" sz="4000" i="1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</a:t>
            </a:r>
            <a:r>
              <a:rPr lang="en-US" sz="4000" i="1" spc="-1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ypoacusis</a:t>
            </a:r>
            <a:r>
              <a:rPr lang="en-US" sz="4000" i="1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i="1" spc="-1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conductiva</a:t>
            </a:r>
            <a:r>
              <a:rPr lang="hr-HR" sz="4000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E3E86B-7AEC-875D-91B6-BAF7D2E2C9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752728"/>
          </a:xfrm>
        </p:spPr>
        <p:txBody>
          <a:bodyPr>
            <a:normAutofit/>
          </a:bodyPr>
          <a:lstStyle/>
          <a:p>
            <a:r>
              <a:rPr lang="sr-Cyrl-RS" spc="-1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hr-HR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атолошка нокса делује од спољашњег слушног </a:t>
            </a:r>
            <a:r>
              <a:rPr lang="hr-HR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ходника до овалног и округлог прозора на унутрашњем зиду бубне дупље.</a:t>
            </a:r>
            <a:endParaRPr lang="sr-Cyrl-RS" spc="-5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sr-Cyrl-RS" spc="-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</a:t>
            </a:r>
            <a:r>
              <a:rPr lang="hr-HR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односу на локализацију патолошког процеса </a:t>
            </a:r>
            <a:r>
              <a:rPr lang="sr-Cyrl-RS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узроци спроводне наглувости могу да буду у регији:</a:t>
            </a:r>
          </a:p>
          <a:p>
            <a:pPr marL="3175" marR="33655" indent="326390" algn="just">
              <a:spcBef>
                <a:spcPts val="0"/>
              </a:spcBef>
              <a:spcAft>
                <a:spcPts val="0"/>
              </a:spcAft>
            </a:pPr>
            <a:r>
              <a:rPr lang="hr-HR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1. </a:t>
            </a:r>
            <a:r>
              <a:rPr lang="sr-Cyrl-RS" spc="-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</a:t>
            </a:r>
            <a:r>
              <a:rPr lang="hr-HR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пољашње</a:t>
            </a:r>
            <a:r>
              <a:rPr lang="sr-Cyrl-RS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</a:t>
            </a:r>
            <a:r>
              <a:rPr lang="hr-HR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ув</a:t>
            </a:r>
            <a:r>
              <a:rPr lang="sr-Cyrl-RS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  <a:endParaRPr lang="sr-Cyrl-RS" spc="-5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175" marR="33655" indent="326390" algn="just">
              <a:spcBef>
                <a:spcPts val="0"/>
              </a:spcBef>
              <a:spcAft>
                <a:spcPts val="0"/>
              </a:spcAft>
            </a:pPr>
            <a:r>
              <a:rPr lang="hr-HR" sz="2800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 </a:t>
            </a:r>
            <a:r>
              <a:rPr lang="sr-Cyrl-RS" spc="-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</a:t>
            </a:r>
            <a:r>
              <a:rPr lang="hr-HR" sz="2800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убн</a:t>
            </a:r>
            <a:r>
              <a:rPr lang="sr-Cyrl-RS" sz="2800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</a:t>
            </a:r>
            <a:r>
              <a:rPr lang="hr-HR" sz="2800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опн</a:t>
            </a:r>
            <a:r>
              <a:rPr lang="sr-Cyrl-RS" sz="2800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</a:t>
            </a:r>
            <a:r>
              <a:rPr lang="hr-HR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sr-Cyrl-RS" spc="-5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175" marR="33655" indent="326390" algn="just">
              <a:spcBef>
                <a:spcPts val="0"/>
              </a:spcBef>
              <a:spcAft>
                <a:spcPts val="0"/>
              </a:spcAft>
            </a:pPr>
            <a:r>
              <a:rPr lang="hr-HR" sz="2800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3. </a:t>
            </a:r>
            <a:r>
              <a:rPr lang="sr-Cyrl-RS" spc="-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</a:t>
            </a:r>
            <a:r>
              <a:rPr lang="hr-HR" sz="2800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лушн</a:t>
            </a:r>
            <a:r>
              <a:rPr lang="sr-Cyrl-RS" sz="2800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их</a:t>
            </a:r>
            <a:r>
              <a:rPr lang="hr-HR" sz="2800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кошчиц</a:t>
            </a:r>
            <a:r>
              <a:rPr lang="sr-Cyrl-RS" sz="2800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  <a:endParaRPr lang="sr-Cyrl-RS" spc="-5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860119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44E77E-A7BF-9223-0BC2-6DF0673C27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Дијагностика и третман спроводне наглувости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0B367A-4C97-185C-915B-BE01B11784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r-Cyrl-RS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ОМС (</a:t>
            </a:r>
            <a:r>
              <a:rPr lang="hr-HR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отомикроскоп</a:t>
            </a:r>
            <a:r>
              <a:rPr lang="sr-Cyrl-RS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ија) и</a:t>
            </a:r>
            <a:r>
              <a:rPr lang="hr-HR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ли отоендоскопиј</a:t>
            </a:r>
            <a:r>
              <a:rPr lang="sr-Cyrl-RS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а.</a:t>
            </a:r>
          </a:p>
          <a:p>
            <a:r>
              <a:rPr lang="sr-Cyrl-RS" spc="-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</a:t>
            </a:r>
            <a:r>
              <a:rPr lang="hr-HR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ласич</a:t>
            </a:r>
            <a:r>
              <a:rPr lang="sr-Cyrl-RS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</a:t>
            </a:r>
            <a:r>
              <a:rPr lang="hr-HR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sr-Cyrl-RS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отоскопија у случају да не може да се уради ОМС и</a:t>
            </a:r>
            <a:r>
              <a:rPr lang="hr-HR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ли отоендоскопиј</a:t>
            </a:r>
            <a:r>
              <a:rPr lang="sr-Cyrl-RS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а.</a:t>
            </a:r>
          </a:p>
          <a:p>
            <a:r>
              <a:rPr lang="hr-HR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Радиолошке претраге најчешће нису потребне. Код конгениталн</a:t>
            </a:r>
            <a:r>
              <a:rPr lang="sr-Cyrl-RS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hr-HR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х малформација, сумње на туморе средњег ува, као и повреде, може да се учини МСЦТ темпоралне кости. </a:t>
            </a:r>
            <a:endParaRPr lang="sr-Cyrl-RS" spc="-5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hr-HR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Рад</a:t>
            </a:r>
            <a:r>
              <a:rPr lang="sr-Cyrl-RS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</a:t>
            </a:r>
            <a:r>
              <a:rPr lang="hr-HR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се</a:t>
            </a:r>
            <a:r>
              <a:rPr lang="sr-Cyrl-RS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hr-HR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тонална аудиометрија, тимпанометрија са стапес рефлексом </a:t>
            </a:r>
            <a:r>
              <a:rPr lang="sr-Cyrl-RS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hr-HR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акуметријске пробе. </a:t>
            </a:r>
            <a:endParaRPr lang="sr-Cyrl-RS" spc="-5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hr-HR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 односу на патолошку лезију,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спроводна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наглувост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најчешће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може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успешно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лечити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медикаментозним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и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хирушким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путем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020476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496B20-78BF-1F93-019D-EA81A3CFA6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sr-Cyrl-R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Сензоринеуралн</a:t>
            </a:r>
            <a:r>
              <a:rPr lang="sr-Cyrl-R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 или перцептивна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sr-Cyrl-R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наглувост</a:t>
            </a:r>
            <a:br>
              <a:rPr lang="sr-Cyrl-RS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sr-Cyrl-RS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sr-Cyrl-RS" i="1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</a:t>
            </a:r>
            <a:r>
              <a:rPr lang="en-US" i="1" spc="-5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ypoacusis</a:t>
            </a:r>
            <a:r>
              <a:rPr lang="en-US" i="1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i="1" spc="-5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sensorineuralis</a:t>
            </a:r>
            <a:r>
              <a:rPr lang="hr-HR" i="1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s. perceptiva</a:t>
            </a:r>
            <a:r>
              <a:rPr lang="sr-Cyrl-RS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b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2A547E-17DF-E9C6-2267-83C5FF877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45220"/>
            <a:ext cx="10515600" cy="3785063"/>
          </a:xfrm>
        </p:spPr>
        <p:txBody>
          <a:bodyPr>
            <a:normAutofit/>
          </a:bodyPr>
          <a:lstStyle/>
          <a:p>
            <a:r>
              <a:rPr lang="sr-Cyrl-RS" spc="-1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hr-HR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атолошка нокса делује од чулних ћелија Кортијевог органа до акустичких центара у кори мозга. </a:t>
            </a:r>
            <a:endParaRPr lang="sr-Cyrl-RS" spc="-1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hr-HR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Може бити</a:t>
            </a:r>
            <a:r>
              <a:rPr lang="sr-Cyrl-RS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hr-HR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hr-HR" b="1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органск</a:t>
            </a:r>
            <a:r>
              <a:rPr lang="sr-Cyrl-RS" b="1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  <a:r>
              <a:rPr lang="hr-HR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и </a:t>
            </a:r>
            <a:r>
              <a:rPr lang="hr-HR" b="1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функцијск</a:t>
            </a:r>
            <a:r>
              <a:rPr lang="sr-Cyrl-RS" b="1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  <a:endParaRPr lang="sr-Cyrl-RS" spc="-1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sr-Cyrl-RS" b="1" spc="-1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hr-HR" b="1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рганска </a:t>
            </a:r>
            <a:r>
              <a:rPr lang="hr-HR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 дел</a:t>
            </a:r>
            <a:r>
              <a:rPr lang="sr-Cyrl-RS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hr-HR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на</a:t>
            </a:r>
            <a:r>
              <a:rPr lang="sr-Cyrl-RS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hr-HR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hr-HR" b="1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периферн</a:t>
            </a:r>
            <a:r>
              <a:rPr lang="sr-Cyrl-RS" b="1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</a:t>
            </a:r>
            <a:r>
              <a:rPr lang="hr-HR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и </a:t>
            </a:r>
            <a:r>
              <a:rPr lang="hr-HR" b="1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централн</a:t>
            </a:r>
            <a:r>
              <a:rPr lang="sr-Cyrl-RS" b="1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</a:t>
            </a:r>
            <a:r>
              <a:rPr lang="hr-HR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sr-Cyrl-RS" spc="-1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hr-HR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Код </a:t>
            </a:r>
            <a:r>
              <a:rPr lang="hr-HR" b="1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периферн</a:t>
            </a:r>
            <a:r>
              <a:rPr lang="sr-Cyrl-RS" b="1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</a:t>
            </a:r>
            <a:r>
              <a:rPr lang="hr-HR" b="1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sr-Cyrl-RS" b="1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сензоринеуралне наглувости </a:t>
            </a:r>
            <a:r>
              <a:rPr lang="hr-HR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лезија је од Кортијевог органа до кохлеарних једара</a:t>
            </a:r>
            <a:r>
              <a:rPr lang="sr-Cyrl-RS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у мозгу</a:t>
            </a:r>
            <a:r>
              <a:rPr lang="hr-HR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sr-Cyrl-RS" spc="-1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044151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DA0D18-409D-B952-3E7F-83E7C1512C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43000"/>
            <a:ext cx="10515600" cy="3639214"/>
          </a:xfrm>
        </p:spPr>
        <p:txBody>
          <a:bodyPr>
            <a:normAutofit/>
          </a:bodyPr>
          <a:lstStyle/>
          <a:p>
            <a:r>
              <a:rPr lang="sr-Cyrl-RS" b="1" spc="1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hr-HR" b="1" spc="1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ериферн</a:t>
            </a:r>
            <a:r>
              <a:rPr lang="sr-Cyrl-RS" b="1" spc="1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 сензоринеурална наглувост </a:t>
            </a:r>
            <a:r>
              <a:rPr lang="sr-Cyrl-RS" spc="1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 дели </a:t>
            </a:r>
            <a:r>
              <a:rPr lang="hr-HR" spc="1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</a:t>
            </a:r>
            <a:r>
              <a:rPr lang="sr-Cyrl-RS" spc="1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hr-HR" spc="1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кохлеарн</a:t>
            </a:r>
            <a:r>
              <a:rPr lang="sr-Cyrl-R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и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ретрокохлеарн</a:t>
            </a:r>
            <a:r>
              <a:rPr lang="sr-Cyrl-R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en-US" spc="1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sr-Cyrl-RS" spc="15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Ако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је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оштећење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у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кохлеи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назива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кохлеарно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или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сензорно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а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ако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је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нивоу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слушног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живца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или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слушних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путева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зове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ретрокохлеарно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или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неурално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иза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кохлее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). </a:t>
            </a:r>
            <a:endParaRPr lang="sr-Cyrl-RS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sr-Cyrl-R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Код</a:t>
            </a:r>
            <a:r>
              <a:rPr lang="sr-Cyrl-R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ц</a:t>
            </a:r>
            <a:r>
              <a:rPr lang="en-US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ентралн</a:t>
            </a:r>
            <a:r>
              <a:rPr lang="sr-Cyrl-RS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</a:t>
            </a:r>
            <a:r>
              <a:rPr lang="en-US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sr-Cyrl-RS" b="1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сензоринеуралне наглувости </a:t>
            </a:r>
            <a:r>
              <a:rPr lang="sr-Cyrl-R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лезија је </a:t>
            </a:r>
            <a:r>
              <a:rPr lang="hr-HR" spc="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од кохлеарних једара</a:t>
            </a:r>
            <a:r>
              <a:rPr lang="sr-Cyrl-RS" spc="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у мозгу</a:t>
            </a:r>
            <a:r>
              <a:rPr lang="hr-HR" spc="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до акустичких центара у кори </a:t>
            </a:r>
            <a:r>
              <a:rPr lang="hr-HR" spc="1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мозга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sr-Cyrl-RS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614035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6BE23C-DEA7-6413-69FF-2C15E165DE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93599"/>
            <a:ext cx="10515600" cy="1325563"/>
          </a:xfrm>
        </p:spPr>
        <p:txBody>
          <a:bodyPr>
            <a:noAutofit/>
          </a:bodyPr>
          <a:lstStyle/>
          <a:p>
            <a:br>
              <a:rPr lang="sr-Cyrl-R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z="40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Мешовито</a:t>
            </a:r>
            <a:r>
              <a:rPr lang="en-US" sz="4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оштећење</a:t>
            </a:r>
            <a:r>
              <a:rPr lang="en-US" sz="4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слуха</a:t>
            </a:r>
            <a:r>
              <a:rPr lang="sr-Cyrl-RS" sz="4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br>
              <a:rPr lang="sr-Cyrl-RS" sz="4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sr-Cyrl-RS" sz="4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en-US" sz="4000" i="1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Hypoacusis </a:t>
            </a:r>
            <a:r>
              <a:rPr lang="sr-Latn-RS" sz="4000" i="1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mixta</a:t>
            </a:r>
            <a:r>
              <a:rPr lang="sr-Cyrl-RS" sz="4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br>
              <a:rPr lang="en-US" sz="4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54ACC3-C79A-6366-4CC9-7CA79B4109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731148"/>
            <a:ext cx="9708472" cy="2089427"/>
          </a:xfrm>
        </p:spPr>
        <p:txBody>
          <a:bodyPr>
            <a:normAutofit/>
          </a:bodyPr>
          <a:lstStyle/>
          <a:p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Ако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постоји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и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спроводно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и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сензоринеурално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оштећење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слуха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истовремено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онда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ради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о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мешовитом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оштећењу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слуха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sr-Cyrl-RS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Најчешће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је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изазвано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удруженим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патолошким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процесима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спољашњем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и/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или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средњем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и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унутрашњем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уву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sr-Cyrl-RS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062302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004244-E801-CCD8-6084-D8EDF04162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Централна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sr-Cyrl-R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наглувост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25C231-3F41-C015-0F66-2099EA75BD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45794"/>
            <a:ext cx="10515600" cy="3600403"/>
          </a:xfrm>
        </p:spPr>
        <p:txBody>
          <a:bodyPr>
            <a:noAutofit/>
          </a:bodyPr>
          <a:lstStyle/>
          <a:p>
            <a:r>
              <a:rPr lang="sr-Cyrl-R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Ц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ентрални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губитак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слуха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је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далеко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ређи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sr-Cyrl-R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sr-Cyrl-R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Етиологија: </a:t>
            </a:r>
            <a:r>
              <a:rPr lang="sr-Cyrl-R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л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езије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у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можданом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стаблу</a:t>
            </a:r>
            <a:r>
              <a:rPr lang="sr-Cyrl-R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Паркинсонов</a:t>
            </a:r>
            <a:r>
              <a:rPr lang="sr-Cyrl-R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болест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хроничн</a:t>
            </a:r>
            <a:r>
              <a:rPr lang="sr-Cyrl-R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алкохолиз</a:t>
            </a:r>
            <a:r>
              <a:rPr lang="sr-Cyrl-R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ам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мултипл</a:t>
            </a:r>
            <a:r>
              <a:rPr lang="sr-Cyrl-R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склероз</a:t>
            </a:r>
            <a:r>
              <a:rPr lang="sr-Cyrl-R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  <a:r>
              <a:rPr lang="sr-Cyrl-R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трауме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мозга</a:t>
            </a:r>
            <a:r>
              <a:rPr lang="sr-Cyrl-R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sr-Cyrl-R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тумори мозга и др.</a:t>
            </a:r>
          </a:p>
          <a:p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Код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ових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пацијената</a:t>
            </a:r>
            <a:r>
              <a:rPr lang="sr-Cyrl-R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постоји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тонални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губитак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слуха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већ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поремећена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перцептивна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и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когнитивна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функција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те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дијагноза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и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поставља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тоналном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аудиометријом</a:t>
            </a:r>
            <a:r>
              <a:rPr lang="sr-Cyrl-R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Симптоми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су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веома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необични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а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дијагнозу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обично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сугеришу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други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пратећи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неуролошки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симптоми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29140591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4CF936-C282-27D1-434E-E6966221B8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Испитивање слуха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087D18-A590-E53E-7741-3FD2066798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b="1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Слух</a:t>
            </a:r>
            <a:r>
              <a:rPr lang="hr-HR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је способност слушања звука, а заснива се на способности препознавања висине, јачине и смера звука, те временских разлика звука. </a:t>
            </a:r>
            <a:endParaRPr lang="sr-Cyrl-RS" spc="-5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hr-HR" b="1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Слушање</a:t>
            </a:r>
            <a:r>
              <a:rPr lang="hr-HR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је свесно праћење говорне поруке, док се способност препознавања говора и схваћање говорне поруке дефинише као </a:t>
            </a:r>
            <a:r>
              <a:rPr lang="hr-HR" b="1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разумљивост</a:t>
            </a:r>
            <a:r>
              <a:rPr lang="hr-HR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sr-Cyrl-RS" spc="-5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hr-HR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Методе исп</a:t>
            </a:r>
            <a:r>
              <a:rPr lang="sr-Cyrl-RS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hr-HR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тивања слуха можемо да поделимо на: </a:t>
            </a:r>
            <a:endParaRPr lang="sr-Cyrl-RS" spc="-5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sr-Cyrl-RS" b="1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1. </a:t>
            </a:r>
            <a:r>
              <a:rPr lang="hr-HR" b="1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квалитативне</a:t>
            </a:r>
            <a:r>
              <a:rPr lang="hr-HR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којима се одређује тип оштећења слуха </a:t>
            </a:r>
            <a:endParaRPr lang="sr-Cyrl-RS" spc="-5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sr-Cyrl-RS" b="1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 </a:t>
            </a:r>
            <a:r>
              <a:rPr lang="hr-HR" b="1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квантитативне</a:t>
            </a:r>
            <a:r>
              <a:rPr lang="hr-HR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којима се одређује </a:t>
            </a:r>
            <a:r>
              <a:rPr lang="hr-HR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степен оштећења </a:t>
            </a:r>
            <a:r>
              <a:rPr lang="hr-HR" spc="-2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слуха.</a:t>
            </a:r>
            <a:endParaRPr lang="en-US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72566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BC3A01-D850-062C-B920-F8408D1215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Акуметријске пробе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C926F1-2AA6-9F1D-9FDB-4FE4602074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8402" y="1690688"/>
            <a:ext cx="5988728" cy="4379866"/>
          </a:xfrm>
        </p:spPr>
        <p:txBody>
          <a:bodyPr>
            <a:normAutofit/>
          </a:bodyPr>
          <a:lstStyle/>
          <a:p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Акуметрија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представља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испитивање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слуха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звучним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виљушкама</a:t>
            </a:r>
            <a:r>
              <a:rPr lang="sr-Cyrl-R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sr-Cyrl-RS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hr-HR" b="1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Звучна виљушка</a:t>
            </a:r>
            <a:r>
              <a:rPr lang="hr-HR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је акустички инструменти у облику издужене потковице са дршком</a:t>
            </a:r>
            <a:r>
              <a:rPr lang="sr-Cyrl-RS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hr-HR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sr-Cyrl-RS" spc="-1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hr-HR" b="1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Акуметријске пробе</a:t>
            </a:r>
            <a:r>
              <a:rPr lang="hr-HR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су субјективне квалитативне методе за испи­</a:t>
            </a:r>
            <a:r>
              <a:rPr lang="hr-HR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тивање слуха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чији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је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циљ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да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одреди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тип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оштећења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слуха</a:t>
            </a:r>
            <a:r>
              <a:rPr lang="sr-Cyrl-R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8FDAABF-8427-5BCF-BE5B-5E3814F771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4481" y="2021625"/>
            <a:ext cx="4841385" cy="35351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2786516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173633-E8CF-5C14-1DBD-4D22175247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12625"/>
            <a:ext cx="10515600" cy="2892541"/>
          </a:xfrm>
        </p:spPr>
        <p:txBody>
          <a:bodyPr/>
          <a:lstStyle/>
          <a:p>
            <a:r>
              <a:rPr lang="hr-HR" sz="3200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Од акуметријских проба најчешће се користе: </a:t>
            </a:r>
            <a:endParaRPr lang="sr-Cyrl-RS" sz="3200" spc="-5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1"/>
            <a:r>
              <a:rPr lang="sr-Cyrl-RS" sz="2800" spc="-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hr-HR" sz="2800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роба ваздушне проводљивости </a:t>
            </a:r>
            <a:endParaRPr lang="sr-Cyrl-RS" sz="2800" spc="-5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1"/>
            <a:r>
              <a:rPr lang="en-US" sz="2800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Weber</a:t>
            </a:r>
            <a:r>
              <a:rPr lang="sr-Cyrl-RS" sz="2800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-ова</a:t>
            </a:r>
          </a:p>
          <a:p>
            <a:pPr lvl="1"/>
            <a:r>
              <a:rPr lang="hr-HR" sz="2800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Rinne</a:t>
            </a:r>
            <a:r>
              <a:rPr lang="sr-Cyrl-RS" sz="2800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-ова</a:t>
            </a:r>
          </a:p>
          <a:p>
            <a:pPr lvl="1"/>
            <a:r>
              <a:rPr lang="hr-HR" sz="2800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Schwabach</a:t>
            </a:r>
            <a:r>
              <a:rPr lang="sr-Cyrl-RS" sz="2800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-ова </a:t>
            </a:r>
          </a:p>
          <a:p>
            <a:pPr lvl="1"/>
            <a:r>
              <a:rPr lang="hr-HR" sz="2800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Gellé</a:t>
            </a:r>
            <a:r>
              <a:rPr lang="sr-Cyrl-RS" sz="2800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-ова</a:t>
            </a:r>
            <a:r>
              <a:rPr lang="hr-HR" sz="2800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проба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00693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A0505F-2863-DBE1-4752-4EAD273B1C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sr-Cyrl-RS" sz="4400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Weber</a:t>
            </a:r>
            <a:r>
              <a:rPr lang="sr-Cyrl-RS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-ова проба</a:t>
            </a:r>
            <a:br>
              <a:rPr lang="sr-Cyrl-RS" sz="4400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69CB83-2889-3AE2-906B-FA664C4310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04742"/>
            <a:ext cx="6902767" cy="3665006"/>
          </a:xfrm>
        </p:spPr>
        <p:txBody>
          <a:bodyPr>
            <a:normAutofit/>
          </a:bodyPr>
          <a:lstStyle/>
          <a:p>
            <a:r>
              <a:rPr lang="sr-Cyrl-R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естом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упоређујемо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праг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коштане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водљивости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левог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и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десног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ува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испитаника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другим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речима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испитујемо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функцију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унутрашњег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ува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en-US" sz="2400" b="1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sr-Cyrl-RS" sz="2400" b="1" dirty="0">
              <a:solidFill>
                <a:srgbClr val="202122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Активирана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виљушка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дршком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прислони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теме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испитаника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или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неко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друго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место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у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сагиталној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линији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чело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брада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). </a:t>
            </a:r>
            <a:endParaRPr lang="sr-Cyrl-RS" sz="2400" dirty="0">
              <a:solidFill>
                <a:srgbClr val="202122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Код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једностане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наглувости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испитаник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боље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чује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звук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једном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уву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него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другом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тј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400" b="1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латерализира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 </a:t>
            </a:r>
            <a:endParaRPr lang="sr-Cyrl-RS" sz="2400" dirty="0">
              <a:solidFill>
                <a:srgbClr val="202122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BFF7B71-E09A-3AD6-85A8-58E03F1277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967" y="1690688"/>
            <a:ext cx="3784946" cy="37488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8463113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41161"/>
          </a:xfrm>
        </p:spPr>
        <p:txBody>
          <a:bodyPr/>
          <a:lstStyle/>
          <a:p>
            <a:r>
              <a:rPr lang="en-US" b="1" dirty="0" err="1"/>
              <a:t>Анатомија</a:t>
            </a:r>
            <a:r>
              <a:rPr lang="en-US" b="1" dirty="0"/>
              <a:t> </a:t>
            </a:r>
            <a:r>
              <a:rPr lang="en-US" b="1" dirty="0" err="1"/>
              <a:t>ува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604" y="1371598"/>
            <a:ext cx="5437417" cy="4702629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6474280" y="3266122"/>
            <a:ext cx="54782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А</a:t>
            </a:r>
            <a:r>
              <a:rPr lang="en-US" dirty="0"/>
              <a:t>) </a:t>
            </a:r>
            <a:r>
              <a:rPr lang="en-US" dirty="0" err="1"/>
              <a:t>Спољашње</a:t>
            </a:r>
            <a:r>
              <a:rPr lang="en-US" dirty="0"/>
              <a:t> </a:t>
            </a:r>
            <a:r>
              <a:rPr lang="en-US" dirty="0" err="1"/>
              <a:t>уво</a:t>
            </a:r>
            <a:r>
              <a:rPr lang="en-US" dirty="0"/>
              <a:t>; </a:t>
            </a:r>
            <a:r>
              <a:rPr lang="en-US" b="1" dirty="0"/>
              <a:t>Б</a:t>
            </a:r>
            <a:r>
              <a:rPr lang="en-US" dirty="0"/>
              <a:t>) </a:t>
            </a:r>
            <a:r>
              <a:rPr lang="en-US" dirty="0" err="1"/>
              <a:t>Средње</a:t>
            </a:r>
            <a:r>
              <a:rPr lang="en-US" dirty="0"/>
              <a:t> </a:t>
            </a:r>
            <a:r>
              <a:rPr lang="en-US" dirty="0" err="1"/>
              <a:t>уво</a:t>
            </a:r>
            <a:r>
              <a:rPr lang="en-US" dirty="0"/>
              <a:t>; </a:t>
            </a:r>
            <a:r>
              <a:rPr lang="sr-Cyrl-RS" b="1" dirty="0"/>
              <a:t>В</a:t>
            </a:r>
            <a:r>
              <a:rPr lang="en-US" dirty="0"/>
              <a:t>) </a:t>
            </a:r>
            <a:r>
              <a:rPr lang="en-US" dirty="0" err="1"/>
              <a:t>Унутрашње</a:t>
            </a:r>
            <a:r>
              <a:rPr lang="en-US" dirty="0"/>
              <a:t> </a:t>
            </a:r>
            <a:r>
              <a:rPr lang="en-US" dirty="0" err="1"/>
              <a:t>уво</a:t>
            </a:r>
            <a:r>
              <a:rPr lang="en-US" dirty="0"/>
              <a:t>; </a:t>
            </a:r>
          </a:p>
          <a:p>
            <a:r>
              <a:rPr lang="en-US" dirty="0"/>
              <a:t>1. </a:t>
            </a:r>
            <a:r>
              <a:rPr lang="en-US" dirty="0" err="1"/>
              <a:t>Ушна</a:t>
            </a:r>
            <a:r>
              <a:rPr lang="en-US" dirty="0"/>
              <a:t> </a:t>
            </a:r>
            <a:r>
              <a:rPr lang="en-US" dirty="0" err="1"/>
              <a:t>шкољка</a:t>
            </a:r>
            <a:r>
              <a:rPr lang="en-US" dirty="0"/>
              <a:t>; 2. </a:t>
            </a:r>
            <a:r>
              <a:rPr lang="en-US" dirty="0" err="1"/>
              <a:t>Спољашњи</a:t>
            </a:r>
            <a:r>
              <a:rPr lang="en-US" dirty="0"/>
              <a:t> </a:t>
            </a:r>
            <a:r>
              <a:rPr lang="en-US" dirty="0" err="1"/>
              <a:t>слушни</a:t>
            </a:r>
            <a:r>
              <a:rPr lang="en-US" dirty="0"/>
              <a:t> </a:t>
            </a:r>
            <a:r>
              <a:rPr lang="en-US" dirty="0" err="1"/>
              <a:t>ходник</a:t>
            </a:r>
            <a:r>
              <a:rPr lang="en-US" dirty="0"/>
              <a:t>; 3. </a:t>
            </a:r>
            <a:r>
              <a:rPr lang="en-US" dirty="0" err="1"/>
              <a:t>Бубна</a:t>
            </a:r>
            <a:r>
              <a:rPr lang="en-US" dirty="0"/>
              <a:t> </a:t>
            </a:r>
            <a:r>
              <a:rPr lang="en-US" dirty="0" err="1"/>
              <a:t>опна</a:t>
            </a:r>
            <a:r>
              <a:rPr lang="en-US" dirty="0"/>
              <a:t>; 4. </a:t>
            </a:r>
            <a:r>
              <a:rPr lang="en-US" dirty="0" err="1"/>
              <a:t>Чекић</a:t>
            </a:r>
            <a:r>
              <a:rPr lang="en-US" dirty="0"/>
              <a:t>; 5. </a:t>
            </a:r>
            <a:r>
              <a:rPr lang="en-US" dirty="0" err="1"/>
              <a:t>Наковањ</a:t>
            </a:r>
            <a:r>
              <a:rPr lang="en-US" dirty="0"/>
              <a:t>; 6. </a:t>
            </a:r>
            <a:r>
              <a:rPr lang="en-US" dirty="0" err="1"/>
              <a:t>Узенгија</a:t>
            </a:r>
            <a:r>
              <a:rPr lang="en-US" dirty="0"/>
              <a:t>; 7. </a:t>
            </a:r>
            <a:r>
              <a:rPr lang="en-US" dirty="0" err="1"/>
              <a:t>Три</a:t>
            </a:r>
            <a:r>
              <a:rPr lang="en-US" dirty="0"/>
              <a:t> </a:t>
            </a:r>
            <a:r>
              <a:rPr lang="en-US" dirty="0" err="1"/>
              <a:t>полукружна</a:t>
            </a:r>
            <a:r>
              <a:rPr lang="en-US" dirty="0"/>
              <a:t> </a:t>
            </a:r>
            <a:r>
              <a:rPr lang="en-US" dirty="0" err="1"/>
              <a:t>канала</a:t>
            </a:r>
            <a:r>
              <a:rPr lang="en-US" dirty="0"/>
              <a:t>; 8. </a:t>
            </a:r>
            <a:r>
              <a:rPr lang="en-US" dirty="0" err="1"/>
              <a:t>Округли</a:t>
            </a:r>
            <a:r>
              <a:rPr lang="en-US" dirty="0"/>
              <a:t> </a:t>
            </a:r>
            <a:r>
              <a:rPr lang="en-US" dirty="0" err="1"/>
              <a:t>прозор</a:t>
            </a:r>
            <a:r>
              <a:rPr lang="en-US" dirty="0"/>
              <a:t>; 9. </a:t>
            </a:r>
            <a:r>
              <a:rPr lang="en-US" dirty="0" err="1"/>
              <a:t>Пуж</a:t>
            </a:r>
            <a:r>
              <a:rPr lang="en-US" dirty="0"/>
              <a:t>; 10. </a:t>
            </a:r>
            <a:r>
              <a:rPr lang="en-US" dirty="0" err="1"/>
              <a:t>Вестибулокохлеарни</a:t>
            </a:r>
            <a:r>
              <a:rPr lang="en-US" dirty="0"/>
              <a:t> </a:t>
            </a:r>
            <a:r>
              <a:rPr lang="en-US" dirty="0" err="1"/>
              <a:t>живац</a:t>
            </a:r>
            <a:r>
              <a:rPr lang="en-US" dirty="0"/>
              <a:t>; 11. </a:t>
            </a:r>
            <a:r>
              <a:rPr lang="en-US" dirty="0" err="1"/>
              <a:t>Еустахијева</a:t>
            </a:r>
            <a:r>
              <a:rPr lang="en-US" dirty="0"/>
              <a:t> </a:t>
            </a:r>
            <a:r>
              <a:rPr lang="en-US" dirty="0" err="1"/>
              <a:t>туба</a:t>
            </a:r>
            <a:r>
              <a:rPr lang="en-US" dirty="0"/>
              <a:t> (tuba </a:t>
            </a:r>
            <a:r>
              <a:rPr lang="en-US" dirty="0" err="1"/>
              <a:t>auditiva</a:t>
            </a:r>
            <a:r>
              <a:rPr lang="en-US" dirty="0"/>
              <a:t>);  </a:t>
            </a:r>
          </a:p>
        </p:txBody>
      </p:sp>
    </p:spTree>
    <p:extLst>
      <p:ext uri="{BB962C8B-B14F-4D97-AF65-F5344CB8AC3E}">
        <p14:creationId xmlns:p14="http://schemas.microsoft.com/office/powerpoint/2010/main" val="384678659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1F811D-81DB-FE42-37E9-945F8FFB0F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/>
          <a:lstStyle/>
          <a:p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Када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пацијент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чује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подједнако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оба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ува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или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уколико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постоји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симетрично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сензоринеурално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оштећење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слуха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sr-Cyrl-R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ебер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латерализује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sr-Cyrl-RS" sz="2800" dirty="0">
              <a:solidFill>
                <a:srgbClr val="20212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случају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да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испитаник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пријави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латерализацију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долазе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у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обзир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две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могућности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а) </a:t>
            </a:r>
            <a:r>
              <a:rPr lang="sr-Cyrl-R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од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спроводне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наглувости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испитаник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латерализира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болесну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страну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тј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боље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чује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болесно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уво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б) </a:t>
            </a:r>
            <a:r>
              <a:rPr lang="sr-Cyrl-R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од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сензоринеуралне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наглувости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испитаник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латерализира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здраву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страну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тј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боље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чује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здраво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уво</a:t>
            </a:r>
            <a:r>
              <a:rPr lang="en-US" sz="28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043150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D2C0F1-B5D2-36D5-E233-5AD83923D8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sr-Cyrl-RS" sz="4400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hr-HR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Rinne</a:t>
            </a:r>
            <a:r>
              <a:rPr lang="sr-Cyrl-RS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-ова проба</a:t>
            </a:r>
            <a:br>
              <a:rPr lang="sr-Cyrl-RS" sz="4400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AB7F83-501E-79E2-54A4-DBD94CDF8F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87768"/>
            <a:ext cx="10515600" cy="4486398"/>
          </a:xfrm>
        </p:spPr>
        <p:txBody>
          <a:bodyPr>
            <a:normAutofit/>
          </a:bodyPr>
          <a:lstStyle/>
          <a:p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Овим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тестом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упоређујемо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слушни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праг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ваздушном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и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коштаном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преношењу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звука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истом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уву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sr-Cyrl-RS" sz="2400" dirty="0">
              <a:solidFill>
                <a:srgbClr val="202122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Звучна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виљушка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након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активирања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наизменично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држи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испред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ува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испитаника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и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мастоид</a:t>
            </a:r>
            <a:r>
              <a:rPr lang="sr-Cyrl-R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како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би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утврдило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којим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путем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испитаник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дуже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тј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боље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чује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sr-Cyrl-RS" sz="2400" dirty="0">
              <a:solidFill>
                <a:srgbClr val="202122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Други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начин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је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да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дршка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озвучене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виљушке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постави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мастоид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Када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испитаник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престане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да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чује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краци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звучне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виљушке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постављају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испред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ува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а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испитаник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пита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да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ли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још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чује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звук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sr-Cyrl-RS" sz="2400" dirty="0">
              <a:solidFill>
                <a:srgbClr val="202122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Нормално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је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ваздушно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слушање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боље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од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коштаног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око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30 dB</a:t>
            </a:r>
            <a:r>
              <a:rPr lang="sr-Cyrl-R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28251629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7B17A6-72FF-19D6-74C6-8BD1A8FE55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4833" y="852888"/>
            <a:ext cx="9672961" cy="5152223"/>
          </a:xfrm>
        </p:spPr>
        <p:txBody>
          <a:bodyPr>
            <a:normAutofit lnSpcReduction="10000"/>
          </a:bodyPr>
          <a:lstStyle/>
          <a:p>
            <a:pPr marL="0" marR="0" indent="34290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Код</a:t>
            </a:r>
            <a:r>
              <a:rPr lang="en-US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Ринеове</a:t>
            </a:r>
            <a:r>
              <a:rPr lang="en-US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пробе</a:t>
            </a:r>
            <a:r>
              <a:rPr lang="en-US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разликујемо</a:t>
            </a:r>
            <a:r>
              <a:rPr lang="en-US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три</a:t>
            </a:r>
            <a:r>
              <a:rPr lang="en-US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исхода</a:t>
            </a:r>
            <a:r>
              <a:rPr lang="en-US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34290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а) </a:t>
            </a:r>
            <a:r>
              <a:rPr lang="sr-Cyrl-RS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</a:t>
            </a:r>
            <a:r>
              <a:rPr lang="en-US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ада</a:t>
            </a:r>
            <a:r>
              <a:rPr lang="en-US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испитаник</a:t>
            </a:r>
            <a:r>
              <a:rPr lang="en-US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дуже</a:t>
            </a:r>
            <a:r>
              <a:rPr lang="en-US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чује</a:t>
            </a:r>
            <a:r>
              <a:rPr lang="en-US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звук</a:t>
            </a:r>
            <a:r>
              <a:rPr lang="en-US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путем</a:t>
            </a:r>
            <a:r>
              <a:rPr lang="en-US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ваздуха</a:t>
            </a:r>
            <a:r>
              <a:rPr lang="en-US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каземо</a:t>
            </a:r>
            <a:r>
              <a:rPr lang="en-US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да</a:t>
            </a:r>
            <a:r>
              <a:rPr lang="en-US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је</a:t>
            </a:r>
            <a:r>
              <a:rPr lang="en-US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Рине</a:t>
            </a:r>
            <a:r>
              <a:rPr lang="en-US" b="1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позитиван</a:t>
            </a:r>
            <a:r>
              <a:rPr lang="en-US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(Р+), </a:t>
            </a:r>
            <a:r>
              <a:rPr lang="en-US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тј</a:t>
            </a:r>
            <a:r>
              <a:rPr lang="en-US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да</a:t>
            </a:r>
            <a:r>
              <a:rPr lang="en-US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нема</a:t>
            </a:r>
            <a:r>
              <a:rPr lang="en-US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спроводне</a:t>
            </a:r>
            <a:r>
              <a:rPr lang="en-US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наглувости</a:t>
            </a:r>
            <a:r>
              <a:rPr lang="en-US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34290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б) </a:t>
            </a:r>
            <a:r>
              <a:rPr lang="sr-Cyrl-RS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</a:t>
            </a:r>
            <a:r>
              <a:rPr lang="en-US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ада</a:t>
            </a:r>
            <a:r>
              <a:rPr lang="en-US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испитаник</a:t>
            </a:r>
            <a:r>
              <a:rPr lang="en-US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дуже</a:t>
            </a:r>
            <a:r>
              <a:rPr lang="en-US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чује</a:t>
            </a:r>
            <a:r>
              <a:rPr lang="en-US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звук</a:t>
            </a:r>
            <a:r>
              <a:rPr lang="en-US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путем</a:t>
            </a:r>
            <a:r>
              <a:rPr lang="en-US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кости</a:t>
            </a:r>
            <a:r>
              <a:rPr lang="en-US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кажемо</a:t>
            </a:r>
            <a:r>
              <a:rPr lang="en-US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да</a:t>
            </a:r>
            <a:r>
              <a:rPr lang="en-US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је</a:t>
            </a:r>
            <a:r>
              <a:rPr lang="en-US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Рине</a:t>
            </a:r>
            <a:r>
              <a:rPr lang="en-US" b="1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негативан</a:t>
            </a:r>
            <a:r>
              <a:rPr lang="en-US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(Р–), </a:t>
            </a:r>
            <a:r>
              <a:rPr lang="en-US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тј</a:t>
            </a:r>
            <a:r>
              <a:rPr lang="en-US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да</a:t>
            </a:r>
            <a:r>
              <a:rPr lang="en-US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постоји</a:t>
            </a:r>
            <a:r>
              <a:rPr lang="en-US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спроводна</a:t>
            </a:r>
            <a:r>
              <a:rPr lang="en-US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наглувост</a:t>
            </a:r>
            <a:r>
              <a:rPr lang="en-US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34290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sr-Cyrl-RS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en-US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 </a:t>
            </a:r>
            <a:r>
              <a:rPr lang="sr-Cyrl-RS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</a:t>
            </a:r>
            <a:r>
              <a:rPr lang="en-US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случају</a:t>
            </a:r>
            <a:r>
              <a:rPr lang="en-US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да</a:t>
            </a:r>
            <a:r>
              <a:rPr lang="en-US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је</a:t>
            </a:r>
            <a:r>
              <a:rPr lang="en-US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ваздушна</a:t>
            </a:r>
            <a:r>
              <a:rPr lang="en-US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спроводљивост</a:t>
            </a:r>
            <a:r>
              <a:rPr lang="en-US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једнака</a:t>
            </a:r>
            <a:r>
              <a:rPr lang="en-US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коштаној</a:t>
            </a:r>
            <a:r>
              <a:rPr lang="en-US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кажемо</a:t>
            </a:r>
            <a:r>
              <a:rPr lang="en-US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да</a:t>
            </a:r>
            <a:r>
              <a:rPr lang="en-US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је</a:t>
            </a:r>
            <a:r>
              <a:rPr lang="en-US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Рине</a:t>
            </a:r>
            <a:r>
              <a:rPr lang="en-US" b="1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неодређен</a:t>
            </a:r>
            <a:r>
              <a:rPr lang="en-US" b="1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(Р±), </a:t>
            </a:r>
            <a:r>
              <a:rPr lang="en-US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тада</a:t>
            </a:r>
            <a:r>
              <a:rPr lang="en-US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највероватније</a:t>
            </a:r>
            <a:r>
              <a:rPr lang="en-US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постоје</a:t>
            </a:r>
            <a:r>
              <a:rPr lang="en-US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благе</a:t>
            </a:r>
            <a:r>
              <a:rPr lang="en-US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спроводне</a:t>
            </a:r>
            <a:r>
              <a:rPr lang="en-US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сметње</a:t>
            </a:r>
            <a:r>
              <a:rPr lang="en-US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979935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C44185-FCD5-3757-149C-A3CC7F6BB4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sr-Cyrl-RS" sz="4400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hr-HR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Schwabach</a:t>
            </a:r>
            <a:r>
              <a:rPr lang="sr-Cyrl-RS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-ова проба</a:t>
            </a:r>
            <a:br>
              <a:rPr lang="sr-Cyrl-RS" sz="4900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en-US" sz="49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1C61AE-889F-CF20-3038-6C598C67AF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13031"/>
          </a:xfrm>
        </p:spPr>
        <p:txBody>
          <a:bodyPr/>
          <a:lstStyle/>
          <a:p>
            <a:r>
              <a:rPr lang="sr-Cyrl-RS" sz="2400" dirty="0">
                <a:solidFill>
                  <a:srgbClr val="2021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естом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упоређујемо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праг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коштане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водљивости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испитаника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и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испитивача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Подразумева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да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испитивач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има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уредан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слух</a:t>
            </a:r>
            <a:r>
              <a:rPr lang="en-US" sz="24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sr-Cyrl-RS" sz="2400" dirty="0">
              <a:solidFill>
                <a:srgbClr val="202122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sr-Cyrl-RS" sz="2400" spc="1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</a:t>
            </a:r>
            <a:r>
              <a:rPr lang="hr-HR" sz="2400" spc="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ршка </a:t>
            </a:r>
            <a:r>
              <a:rPr lang="hr-HR" sz="2400" spc="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озвучене звучне виљушке </a:t>
            </a:r>
            <a:r>
              <a:rPr lang="sr-Cyrl-RS" sz="2400" spc="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 </a:t>
            </a:r>
            <a:r>
              <a:rPr lang="hr-HR" sz="2400" spc="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постави на мастоид испитаника који чим </a:t>
            </a:r>
            <a:r>
              <a:rPr lang="hr-HR" sz="2400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престане да чује звук</a:t>
            </a:r>
            <a:r>
              <a:rPr lang="hr-HR" sz="2400" spc="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треба </a:t>
            </a:r>
            <a:r>
              <a:rPr lang="hr-HR" sz="2400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одмах</a:t>
            </a:r>
            <a:r>
              <a:rPr lang="hr-HR" sz="2400" spc="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то </a:t>
            </a:r>
            <a:r>
              <a:rPr lang="hr-HR" sz="2400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да каже. Тада испитивач поставља виљушку на свој мастоид </a:t>
            </a:r>
            <a:r>
              <a:rPr lang="hr-HR" sz="2400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 ако чује звук значи да испитаник има </a:t>
            </a:r>
            <a:r>
              <a:rPr lang="hr-HR" sz="2400" b="1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скраћен </a:t>
            </a:r>
            <a:r>
              <a:rPr lang="sr-Cyrl-RS" sz="2400" b="1" spc="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Шв</a:t>
            </a:r>
            <a:r>
              <a:rPr lang="en-US" sz="2400" b="1" spc="1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абах</a:t>
            </a:r>
            <a:r>
              <a:rPr lang="hr-HR" sz="2400" spc="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и тада се ради о сензоринеуралном оштећењу слуха. </a:t>
            </a:r>
            <a:endParaRPr lang="sr-Cyrl-RS" sz="2400" spc="1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hr-HR" sz="2400" spc="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Уколико чујност </a:t>
            </a:r>
            <a:r>
              <a:rPr lang="hr-HR" sz="2400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престане истовремено значи да је </a:t>
            </a:r>
            <a:r>
              <a:rPr lang="sr-Cyrl-RS" sz="2400" b="1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Шв</a:t>
            </a:r>
            <a:r>
              <a:rPr lang="en-US" sz="2400" b="1" spc="-5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абах</a:t>
            </a:r>
            <a:r>
              <a:rPr lang="en-US" sz="2400" b="1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hr-HR" sz="2400" b="1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нормалан</a:t>
            </a:r>
            <a:r>
              <a:rPr lang="hr-HR" sz="2400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а слух испитаника уредан. </a:t>
            </a:r>
            <a:endParaRPr lang="sr-Cyrl-RS" sz="2400" spc="-5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hr-HR" sz="2400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 ситуацијама када </a:t>
            </a:r>
            <a:r>
              <a:rPr lang="hr-HR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испитаник чује дуже од испитивача онда је </a:t>
            </a:r>
            <a:r>
              <a:rPr lang="sr-Cyrl-RS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Швабах</a:t>
            </a:r>
            <a:r>
              <a:rPr lang="hr-HR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продужен</a:t>
            </a:r>
            <a:r>
              <a:rPr lang="hr-HR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и јавља се код </a:t>
            </a:r>
            <a:r>
              <a:rPr lang="hr-HR" sz="2400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спроводних наглувости.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057903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F61D3F-FF8E-1805-C779-33B60B2D4D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sr-Cyrl-RS" sz="4400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hr-HR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Gellé</a:t>
            </a:r>
            <a:r>
              <a:rPr lang="sr-Cyrl-RS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-ова</a:t>
            </a:r>
            <a:r>
              <a:rPr lang="hr-HR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проба</a:t>
            </a:r>
            <a:br>
              <a:rPr lang="en-US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9B27EA-55DF-E44D-B913-1BC5D98324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788239"/>
          </a:xfrm>
        </p:spPr>
        <p:txBody>
          <a:bodyPr>
            <a:normAutofit lnSpcReduction="10000"/>
          </a:bodyPr>
          <a:lstStyle/>
          <a:p>
            <a:r>
              <a:rPr lang="hr-HR" sz="2400" spc="5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Овом пробом се испитује да ли је базална плоча стапеса покретна или не. </a:t>
            </a:r>
            <a:endParaRPr lang="sr-Cyrl-RS" sz="2400" spc="55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hr-HR" sz="2400" spc="5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Патогномонична је за отосклерозу. </a:t>
            </a:r>
            <a:endParaRPr lang="sr-Cyrl-RS" sz="2400" spc="55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sr-Cyrl-RS" sz="2400" spc="5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hr-HR" sz="2400" spc="5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иљушка </a:t>
            </a:r>
            <a:r>
              <a:rPr lang="sr-Cyrl-RS" sz="2400" spc="5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 </a:t>
            </a:r>
            <a:r>
              <a:rPr lang="hr-HR" sz="2400" spc="5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поставља на мастоид</a:t>
            </a:r>
            <a:r>
              <a:rPr lang="hr-HR" sz="2400" spc="2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а </a:t>
            </a:r>
            <a:r>
              <a:rPr lang="hr-HR" sz="2400" spc="5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спољашњи слушни ходник се запуши оливом Полицеровог балона. Након компресије балона, од испитаника се тражи да ка</a:t>
            </a:r>
            <a:r>
              <a:rPr lang="sr-Cyrl-RS" sz="2400" spc="5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ж</a:t>
            </a:r>
            <a:r>
              <a:rPr lang="hr-HR" sz="2400" spc="5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 да ли слух слаби или не. </a:t>
            </a:r>
            <a:endParaRPr lang="sr-Cyrl-RS" sz="2400" spc="55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hr-HR" sz="2400" spc="2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Код пацијената који немају отосклерозу притисак ваздуха из балона доводи до утискивања базалне плоче стапеса ка унутрашњем уву па испитаник слабије чује. За овакав резултат теста се каже да је </a:t>
            </a:r>
            <a:r>
              <a:rPr lang="hr-HR" sz="2400" b="1" spc="2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негативан на отосклерозу</a:t>
            </a:r>
            <a:r>
              <a:rPr lang="hr-HR" sz="2400" spc="2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sr-Cyrl-RS" sz="2400" spc="25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hr-HR" sz="2400" spc="5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Код отосклерозе, с обзиром да је база стапеса фиксирана, на притисак ваздуха из Полицеровог балона не долази до утискивања базалне плоче </a:t>
            </a:r>
            <a:r>
              <a:rPr lang="sr-Cyrl-RS" sz="2400" spc="5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па</a:t>
            </a:r>
            <a:r>
              <a:rPr lang="hr-HR" sz="2400" spc="5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испитаник чује исто тј. не долази до слабљења слуха. За овакав налаз кажемо да је </a:t>
            </a:r>
            <a:r>
              <a:rPr lang="hr-HR" sz="2400" b="1" spc="5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позитиван на остокслерозу</a:t>
            </a:r>
            <a:r>
              <a:rPr lang="hr-HR" sz="2400" spc="5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712814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7482C9F-A480-D6D0-4A39-F1B23C39272B}"/>
              </a:ext>
            </a:extLst>
          </p:cNvPr>
          <p:cNvGraphicFramePr>
            <a:graphicFrameLocks noGrp="1"/>
          </p:cNvGraphicFramePr>
          <p:nvPr/>
        </p:nvGraphicFramePr>
        <p:xfrm>
          <a:off x="1421907" y="923278"/>
          <a:ext cx="9348186" cy="51879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69786">
                  <a:extLst>
                    <a:ext uri="{9D8B030D-6E8A-4147-A177-3AD203B41FA5}">
                      <a16:colId xmlns:a16="http://schemas.microsoft.com/office/drawing/2014/main" val="3433580752"/>
                    </a:ext>
                  </a:extLst>
                </a:gridCol>
                <a:gridCol w="2110586">
                  <a:extLst>
                    <a:ext uri="{9D8B030D-6E8A-4147-A177-3AD203B41FA5}">
                      <a16:colId xmlns:a16="http://schemas.microsoft.com/office/drawing/2014/main" val="2980917452"/>
                    </a:ext>
                  </a:extLst>
                </a:gridCol>
                <a:gridCol w="4367814">
                  <a:extLst>
                    <a:ext uri="{9D8B030D-6E8A-4147-A177-3AD203B41FA5}">
                      <a16:colId xmlns:a16="http://schemas.microsoft.com/office/drawing/2014/main" val="1608928855"/>
                    </a:ext>
                  </a:extLst>
                </a:gridCol>
              </a:tblGrid>
              <a:tr h="8127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Стање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слуха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Акуметријска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проба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Резултат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78466813"/>
                  </a:ext>
                </a:extLst>
              </a:tr>
              <a:tr h="1193249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Нормалан слух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Рине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ебер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Швабах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позитиван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латерализује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нормалан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96329631"/>
                  </a:ext>
                </a:extLst>
              </a:tr>
              <a:tr h="1590998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Спроводно оштећење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Рине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ебер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Шваба</a:t>
                      </a: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негативан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латерализује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болесну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болеснију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страну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продужен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37420913"/>
                  </a:ext>
                </a:extLst>
              </a:tr>
              <a:tr h="1590998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Сензоринеурално оштећење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Рине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ебер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Шваба</a:t>
                      </a: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скраћено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позитиван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латерализује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здраву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здравију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страну</a:t>
                      </a:r>
                      <a:b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скраћен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780680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536016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5BCB2F-EF4B-DBCF-EB57-C2202192CB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019" y="365125"/>
            <a:ext cx="10515600" cy="1325563"/>
          </a:xfrm>
        </p:spPr>
        <p:txBody>
          <a:bodyPr>
            <a:normAutofit fontScale="90000"/>
          </a:bodyPr>
          <a:lstStyle/>
          <a:p>
            <a:br>
              <a:rPr lang="sr-Cyrl-R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sr-Cyrl-R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Аудиометрија</a:t>
            </a:r>
            <a:b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DF0FC5-A245-A0FE-215F-9FCF27AC95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09711"/>
            <a:ext cx="10515600" cy="3643019"/>
          </a:xfrm>
        </p:spPr>
        <p:txBody>
          <a:bodyPr>
            <a:normAutofit/>
          </a:bodyPr>
          <a:lstStyle/>
          <a:p>
            <a:r>
              <a:rPr lang="sr-Cyrl-RS" spc="4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То је </a:t>
            </a:r>
            <a:r>
              <a:rPr lang="hr-HR" spc="4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неинвазиван дијагностички поступак којим се мери стање слуха и утврђује постојање оштећења слуха, као и место и степен оштећења. </a:t>
            </a:r>
            <a:endParaRPr lang="sr-Cyrl-RS" spc="4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sr-Cyrl-RS" spc="4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Она </a:t>
            </a:r>
            <a:r>
              <a:rPr lang="hr-HR" spc="4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може бити</a:t>
            </a:r>
            <a:r>
              <a:rPr lang="sr-Cyrl-RS" spc="4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hr-HR" spc="4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sr-Cyrl-RS" spc="4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1"/>
            <a:r>
              <a:rPr lang="hr-HR" sz="2800" b="1" spc="4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суб­</a:t>
            </a:r>
            <a:r>
              <a:rPr lang="hr-HR" sz="2800" b="1" spc="3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јективна </a:t>
            </a:r>
            <a:r>
              <a:rPr lang="hr-HR" sz="2800" spc="3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где испитаник активно учествује </a:t>
            </a:r>
            <a:endParaRPr lang="sr-Cyrl-RS" sz="2800" spc="3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1"/>
            <a:r>
              <a:rPr lang="hr-HR" sz="2800" b="1" spc="3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објективна</a:t>
            </a:r>
            <a:r>
              <a:rPr lang="hr-HR" sz="2800" spc="3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hr-HR" sz="2800" spc="3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где резултати не зависе од сарадње испитаника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33690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34B9FC-CF7C-9706-BB8C-E3C6A2729D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pc="3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Субјективна аудиометрија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BEBBE-6E35-BD75-D695-246E8A2837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66725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sr-Cyrl-RS" sz="3200" spc="3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</a:t>
            </a:r>
            <a:r>
              <a:rPr lang="hr-HR" sz="3200" spc="3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ели</a:t>
            </a:r>
            <a:r>
              <a:rPr lang="sr-Cyrl-RS" sz="3200" spc="3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hr-HR" sz="3200" spc="3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 на</a:t>
            </a:r>
            <a:r>
              <a:rPr lang="sr-Cyrl-RS" sz="3200" spc="3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hr-HR" sz="3200" spc="3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sr-Cyrl-RS" sz="3200" spc="35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sr-Cyrl-RS" sz="3200" b="1" spc="3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</a:t>
            </a:r>
            <a:r>
              <a:rPr lang="hr-HR" sz="3200" b="1" spc="3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оналну</a:t>
            </a:r>
            <a:r>
              <a:rPr lang="sr-Cyrl-RS" sz="3200" spc="3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која се дели на:</a:t>
            </a:r>
          </a:p>
          <a:p>
            <a:pPr lvl="2">
              <a:lnSpc>
                <a:spcPct val="150000"/>
              </a:lnSpc>
              <a:spcBef>
                <a:spcPts val="0"/>
              </a:spcBef>
            </a:pPr>
            <a:r>
              <a:rPr lang="sr-Cyrl-RS" sz="3200" spc="3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</a:t>
            </a:r>
            <a:r>
              <a:rPr lang="hr-HR" sz="3200" spc="3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иминарну   </a:t>
            </a:r>
            <a:endParaRPr lang="sr-Cyrl-RS" sz="3200" spc="35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2">
              <a:lnSpc>
                <a:spcPct val="150000"/>
              </a:lnSpc>
              <a:spcBef>
                <a:spcPts val="0"/>
              </a:spcBef>
            </a:pPr>
            <a:r>
              <a:rPr lang="sr-Cyrl-RS" sz="3200" spc="3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</a:t>
            </a:r>
            <a:r>
              <a:rPr lang="hr-HR" sz="3200" spc="3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упралиминарну </a:t>
            </a:r>
            <a:endParaRPr lang="sr-Cyrl-RS" sz="3200" spc="35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sr-Cyrl-RS" sz="3200" b="1" spc="3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</a:t>
            </a:r>
            <a:r>
              <a:rPr lang="hr-HR" sz="3200" b="1" spc="3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оворну</a:t>
            </a:r>
            <a:endParaRPr lang="en-US" sz="32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186663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4E7071-0529-6AF8-845F-A66FD4D50A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hr-HR" sz="4000" spc="4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Тонална лиминарна  аудиометрија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FB1B52-B34A-32FF-A5C7-8A75EA12EF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8503" y="2083077"/>
            <a:ext cx="5580355" cy="3199136"/>
          </a:xfrm>
        </p:spPr>
        <p:txBody>
          <a:bodyPr/>
          <a:lstStyle/>
          <a:p>
            <a:r>
              <a:rPr lang="hr-HR" spc="3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Испитивање слуха се изводити у звучно изолованом простору који се назива тиха или </a:t>
            </a:r>
            <a:r>
              <a:rPr lang="hr-HR" b="1" spc="3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глува комора</a:t>
            </a:r>
            <a:r>
              <a:rPr lang="sr-Cyrl-RS" spc="3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hr-HR" i="1" spc="3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camera silenta</a:t>
            </a:r>
            <a:r>
              <a:rPr lang="sr-Cyrl-RS" spc="3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r>
              <a:rPr lang="hr-HR" spc="3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чији је задатак да испитаника изолује од дејства спољне буке и вибрација</a:t>
            </a:r>
            <a:r>
              <a:rPr lang="sr-Cyrl-RS" spc="3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hr-HR" spc="3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како се не би добили погрешни резултати</a:t>
            </a:r>
            <a:r>
              <a:rPr lang="sr-Cyrl-RS" spc="3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86AE6C8-EF13-55AE-E141-44595BCCAB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0228" y="1753968"/>
            <a:ext cx="3805221" cy="489198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7768119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0DA9B7-A0DF-EB30-51FB-BDB262661E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20427"/>
            <a:ext cx="10019190" cy="4190261"/>
          </a:xfrm>
        </p:spPr>
        <p:txBody>
          <a:bodyPr>
            <a:normAutofit/>
          </a:bodyPr>
          <a:lstStyle/>
          <a:p>
            <a:r>
              <a:rPr lang="hr-HR" sz="2400" spc="3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Прво се преко слушалица испитује ваздушна </a:t>
            </a:r>
            <a:r>
              <a:rPr lang="sr-Cyrl-RS" sz="2400" spc="3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</a:t>
            </a:r>
            <a:r>
              <a:rPr lang="hr-HR" sz="2400" spc="3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водљивост за боље уво, па за слабије, а затим се коштана </a:t>
            </a:r>
            <a:r>
              <a:rPr lang="sr-Cyrl-RS" sz="2400" spc="3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</a:t>
            </a:r>
            <a:r>
              <a:rPr lang="hr-HR" sz="2400" spc="3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водљивост испитује преко </a:t>
            </a:r>
            <a:r>
              <a:rPr lang="sr-Cyrl-RS" sz="2400" spc="3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дела који производи </a:t>
            </a:r>
            <a:r>
              <a:rPr lang="hr-HR" sz="2400" spc="3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вибра</a:t>
            </a:r>
            <a:r>
              <a:rPr lang="sr-Cyrl-RS" sz="2400" spc="3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ције, а</a:t>
            </a:r>
            <a:r>
              <a:rPr lang="hr-HR" sz="2400" spc="3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који се поставља на мастоид. </a:t>
            </a:r>
            <a:endParaRPr lang="sr-Cyrl-RS" sz="2400" spc="35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hr-HR" sz="2400" spc="3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Код испитивања ваздушне </a:t>
            </a:r>
            <a:r>
              <a:rPr lang="sr-Cyrl-RS" sz="2400" spc="3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</a:t>
            </a:r>
            <a:r>
              <a:rPr lang="hr-HR" sz="2400" spc="3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водљивости прво се испитују говорне фреквенце од 1.000, 500 и 2.000 Hz, затим 250 и 125 Hz и </a:t>
            </a:r>
            <a:r>
              <a:rPr lang="sr-Cyrl-RS" sz="2400" spc="3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крају </a:t>
            </a:r>
            <a:r>
              <a:rPr lang="hr-HR" sz="2400" spc="3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4.000, 8.000 и </a:t>
            </a:r>
            <a:r>
              <a:rPr lang="sr-Cyrl-RS" sz="2400" spc="3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ретко кад </a:t>
            </a:r>
            <a:r>
              <a:rPr lang="hr-HR" sz="2400" spc="3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12.000 Hz. </a:t>
            </a:r>
            <a:endParaRPr lang="sr-Cyrl-RS" sz="2400" spc="35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hr-HR" sz="2400" spc="3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Ако је потребно испитују се и међуоктаве и то 1.500, 3.000 и 6.000 Hz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hr-HR" sz="2400" spc="3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sr-Cyrl-RS" sz="2400" spc="35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hr-HR" sz="2400" spc="3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Када се заврши испитивање ваздушне, прелази се на коштану </a:t>
            </a:r>
            <a:r>
              <a:rPr lang="sr-Cyrl-RS" sz="2400" spc="3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</a:t>
            </a:r>
            <a:r>
              <a:rPr lang="hr-HR" sz="2400" spc="3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водљивост. </a:t>
            </a:r>
            <a:endParaRPr lang="sr-Cyrl-RS" sz="2400" spc="35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hr-HR" sz="2400" spc="3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Код коштане </a:t>
            </a:r>
            <a:r>
              <a:rPr lang="sr-Cyrl-RS" sz="2400" spc="3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</a:t>
            </a:r>
            <a:r>
              <a:rPr lang="hr-HR" sz="2400" spc="3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водљивости испитују се тонови од 250 до 4.000 Hz.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6900741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/>
              <a:t>Десна ушна шкољка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5514" y="1872070"/>
            <a:ext cx="4278086" cy="417766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6245677" y="3776480"/>
            <a:ext cx="53149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dirty="0"/>
              <a:t>1. Хели</a:t>
            </a:r>
            <a:r>
              <a:rPr lang="sr-Cyrl-RS" dirty="0"/>
              <a:t>кс</a:t>
            </a:r>
            <a:r>
              <a:rPr lang="hr-HR" dirty="0"/>
              <a:t>; 2. Антихели</a:t>
            </a:r>
            <a:r>
              <a:rPr lang="sr-Cyrl-RS" dirty="0"/>
              <a:t>кс</a:t>
            </a:r>
            <a:r>
              <a:rPr lang="hr-HR" dirty="0"/>
              <a:t>; 3. Горњи крак антихели</a:t>
            </a:r>
            <a:r>
              <a:rPr lang="sr-Cyrl-RS" dirty="0"/>
              <a:t>кс</a:t>
            </a:r>
            <a:r>
              <a:rPr lang="hr-HR" dirty="0"/>
              <a:t>а; 4. Доњи крак антихели</a:t>
            </a:r>
            <a:r>
              <a:rPr lang="sr-Cyrl-RS" dirty="0"/>
              <a:t>кс</a:t>
            </a:r>
            <a:r>
              <a:rPr lang="hr-HR" dirty="0"/>
              <a:t>а; 5. Триангуларна јама; 6. С</a:t>
            </a:r>
            <a:r>
              <a:rPr lang="sr-Cyrl-RS" dirty="0"/>
              <a:t>к</a:t>
            </a:r>
            <a:r>
              <a:rPr lang="hr-HR" dirty="0"/>
              <a:t>а</a:t>
            </a:r>
            <a:r>
              <a:rPr lang="sr-Cyrl-RS" dirty="0"/>
              <a:t>фоидна јама</a:t>
            </a:r>
            <a:r>
              <a:rPr lang="hr-HR" dirty="0"/>
              <a:t>; 7. </a:t>
            </a:r>
            <a:r>
              <a:rPr lang="sr-Cyrl-RS" dirty="0"/>
              <a:t>К</a:t>
            </a:r>
            <a:r>
              <a:rPr lang="hr-HR" dirty="0"/>
              <a:t>онха</a:t>
            </a:r>
            <a:r>
              <a:rPr lang="sr-Cyrl-RS" dirty="0"/>
              <a:t> (</a:t>
            </a:r>
            <a:r>
              <a:rPr lang="hr-HR" dirty="0"/>
              <a:t>Concha</a:t>
            </a:r>
            <a:r>
              <a:rPr lang="sr-Cyrl-RS" dirty="0"/>
              <a:t>)</a:t>
            </a:r>
            <a:r>
              <a:rPr lang="hr-HR" dirty="0"/>
              <a:t>; 8. </a:t>
            </a:r>
            <a:r>
              <a:rPr lang="sr-Cyrl-RS" dirty="0"/>
              <a:t>Цим</a:t>
            </a:r>
            <a:r>
              <a:rPr lang="hr-HR" dirty="0"/>
              <a:t>ба </a:t>
            </a:r>
            <a:r>
              <a:rPr lang="sr-Cyrl-RS" dirty="0"/>
              <a:t>к</a:t>
            </a:r>
            <a:r>
              <a:rPr lang="hr-HR" dirty="0"/>
              <a:t>онхе</a:t>
            </a:r>
            <a:r>
              <a:rPr lang="sr-Cyrl-RS" dirty="0"/>
              <a:t> (</a:t>
            </a:r>
            <a:r>
              <a:rPr lang="hr-HR" dirty="0"/>
              <a:t>Cymba conche</a:t>
            </a:r>
            <a:r>
              <a:rPr lang="sr-Cyrl-RS" dirty="0"/>
              <a:t>)</a:t>
            </a:r>
            <a:r>
              <a:rPr lang="hr-HR" dirty="0"/>
              <a:t>; 9. Трагус; 10. Антитрагус; 11. Лобулус; 12. Интертрагални урез; 13. Улаз у спољашњи слушни ходник;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62021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BF21C9-4D25-8CAB-DC7B-563D54935B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9424" y="4586581"/>
            <a:ext cx="10515600" cy="1689932"/>
          </a:xfrm>
        </p:spPr>
        <p:txBody>
          <a:bodyPr>
            <a:noAutofit/>
          </a:bodyPr>
          <a:lstStyle/>
          <a:p>
            <a:r>
              <a:rPr lang="hr-HR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До</a:t>
            </a:r>
            <a:r>
              <a:rPr lang="hr-HR" sz="2400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бијени резултати се уписују у </a:t>
            </a:r>
            <a:r>
              <a:rPr lang="sr-Cyrl-RS" sz="2400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формуларе: </a:t>
            </a:r>
            <a:r>
              <a:rPr lang="hr-HR" sz="2400" spc="-3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апсциси </a:t>
            </a:r>
            <a:r>
              <a:rPr lang="sr-Cyrl-RS" sz="2400" spc="-3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 </a:t>
            </a:r>
            <a:r>
              <a:rPr lang="hr-HR" sz="2400" spc="-3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уноси фрек</a:t>
            </a:r>
            <a:r>
              <a:rPr lang="sr-Cyrl-RS" sz="2400" spc="-3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венција</a:t>
            </a:r>
            <a:r>
              <a:rPr lang="hr-HR" sz="2400" spc="-2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hr-HR" sz="2400" spc="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 на ординати најмања </a:t>
            </a:r>
            <a:r>
              <a:rPr lang="hr-HR" sz="2400" spc="-2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јачина тона</a:t>
            </a:r>
            <a:r>
              <a:rPr lang="hr-HR" sz="2400" spc="-2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sr-Cyrl-RS" sz="2400" spc="-25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sr-Cyrl-RS" sz="2400" spc="-2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писане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вредности</a:t>
            </a:r>
            <a:r>
              <a:rPr lang="sr-Cyrl-R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се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повезују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у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линију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и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добија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графикон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који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назива</a:t>
            </a:r>
            <a:r>
              <a:rPr lang="en-US" sz="24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тонални</a:t>
            </a:r>
            <a:r>
              <a:rPr lang="en-US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аудиограм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sr-Cyrl-R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Десно уво се обележава црвеном, а лево плавом бојом.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C1DEEC1-860C-62A2-C1D0-CF0FCF70F2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5937" y="861134"/>
            <a:ext cx="8561827" cy="354587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71119757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C7B788-7613-A212-3546-6C5ECBBEC0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99369"/>
            <a:ext cx="10515600" cy="5859262"/>
          </a:xfrm>
        </p:spPr>
        <p:txBody>
          <a:bodyPr>
            <a:normAutofit/>
          </a:bodyPr>
          <a:lstStyle/>
          <a:p>
            <a:pPr marL="6350" marR="8890" indent="33655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sr-Cyrl-R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удиограм</a:t>
            </a:r>
            <a:r>
              <a:rPr lang="sr-Cyrl-R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ом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можемо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да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одредимо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степен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оштећења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слуха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sr-Cyrl-RS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350" marR="8890" indent="33655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Сабирамо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вредности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прагова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слуха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говорно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подручје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тј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фреквенције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500, 1.000, 2.000 и 4.000 </a:t>
            </a:r>
            <a:r>
              <a:rPr lang="hr-HR" sz="2400" spc="3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Hz</a:t>
            </a:r>
            <a:r>
              <a:rPr lang="hr-HR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збир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делимо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са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4. </a:t>
            </a:r>
            <a:endParaRPr lang="sr-Cyrl-RS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350" marR="8890" indent="33655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Слух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је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у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физиолошким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границама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ако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је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губитак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мањи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од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20 dB (</a:t>
            </a:r>
            <a:r>
              <a:rPr lang="en-US" sz="2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normacusis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). </a:t>
            </a:r>
            <a:endParaRPr lang="sr-Cyrl-RS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350" marR="8890" indent="33655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Губитак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слуха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између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20 и 95 dB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означава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наглувост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en-US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hypoacusis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r>
              <a:rPr lang="sr-Cyrl-R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marL="463550" marR="8890" lvl="1" indent="336550" algn="just">
              <a:lnSpc>
                <a:spcPct val="120000"/>
              </a:lnSpc>
              <a:spcBef>
                <a:spcPts val="0"/>
              </a:spcBef>
            </a:pP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Наглувост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(hypoacusis)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даље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градира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према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следећој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скали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endParaRPr lang="en-US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20750" marR="8890" lvl="2" indent="326390" algn="just">
              <a:lnSpc>
                <a:spcPct val="120000"/>
              </a:lnSpc>
              <a:spcBef>
                <a:spcPts val="0"/>
              </a:spcBef>
            </a:pP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а) </a:t>
            </a:r>
            <a:r>
              <a:rPr lang="sr-Cyrl-R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 20 - 40 dB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губитак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слуха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лаког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степена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20750" marR="8890" lvl="2" indent="326390" algn="just">
              <a:lnSpc>
                <a:spcPct val="120000"/>
              </a:lnSpc>
              <a:spcBef>
                <a:spcPts val="0"/>
              </a:spcBef>
            </a:pP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б) </a:t>
            </a:r>
            <a:r>
              <a:rPr lang="sr-Cyrl-R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 40 - 60 dB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губитак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слуха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средњег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степена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20750" marR="8890" lvl="2" indent="326390" algn="just">
              <a:lnSpc>
                <a:spcPct val="120000"/>
              </a:lnSpc>
              <a:spcBef>
                <a:spcPts val="0"/>
              </a:spcBef>
            </a:pPr>
            <a:r>
              <a:rPr lang="sr-Cyrl-R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 </a:t>
            </a:r>
            <a:r>
              <a:rPr lang="sr-Cyrl-R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 60 - 95 dB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губитак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слуха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тешког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степена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350" marR="8890" indent="33655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sr-Cyrl-R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убитак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слуха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већи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од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95 dB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означава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практичну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глувоћу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anacusis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). </a:t>
            </a:r>
            <a:endParaRPr lang="sr-Cyrl-RS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350" marR="8890" indent="33655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Праг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слуха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између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–20 и +10 dB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је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уредан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праг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слуха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а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онај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између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10 и 20 dB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је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праг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слуха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у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физиолошким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границама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sr-Cyrl-RS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022995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C80CC5-321F-8CC3-619F-79FEE672CC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Кондуктивна наглувост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5321A21-FD94-EC6C-4C08-034D6662B8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0443" y="1690688"/>
            <a:ext cx="5051114" cy="4195207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04558750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6B44AF-2F35-E5DE-040C-815BB0BDF2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Перцептивна наглувост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4BB1AC7-310B-BAD8-94EE-5DAE8F9F2E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1387" y="1794606"/>
            <a:ext cx="5109225" cy="4279619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3646256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68E0C8-F394-0498-40B4-6E68CCBC40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Мешовита наглувост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00E219F-A7F3-0406-097B-B71F253499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9946" y="1949515"/>
            <a:ext cx="4959005" cy="414636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62513430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E215CF-39C4-A141-E00C-D7DDD6B993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Говорна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аудиоме</a:t>
            </a:r>
            <a:r>
              <a:rPr lang="sr-Cyrl-R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тр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ија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29BE85-2F73-49F2-32B6-06497330C2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267765" cy="4351338"/>
          </a:xfrm>
        </p:spPr>
        <p:txBody>
          <a:bodyPr>
            <a:normAutofit/>
          </a:bodyPr>
          <a:lstStyle/>
          <a:p>
            <a:r>
              <a:rPr lang="hr-HR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Говорном аудиометријом испитујемо способност разумевања речи или реченица с обзиром на јачину подражаја. </a:t>
            </a:r>
            <a:endParaRPr lang="sr-Cyrl-RS" spc="-1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hr-HR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Представља најприроднији начин испитивања слуха. </a:t>
            </a:r>
            <a:endParaRPr lang="sr-Cyrl-RS" spc="-1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hr-HR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Испитивање се обавља преко звучника, у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просторији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у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којој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долази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до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одбијања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звука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hr-HR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клиничким аудиометром који има уређај за говорну аудиометрију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sr-Cyrl-RS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Уређај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испитивање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има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већ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наснимљене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фонетски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избалансиране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једносложне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или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чешће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двосложне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речи</a:t>
            </a:r>
            <a:r>
              <a:rPr lang="sr-Cyrl-R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390055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6211E14-F727-3F3B-C1A8-E4EC202A3A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0696" y="2139517"/>
            <a:ext cx="9555607" cy="37552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D46658C-96F2-7EAE-78F9-28909A145A2C}"/>
              </a:ext>
            </a:extLst>
          </p:cNvPr>
          <p:cNvSpPr txBox="1"/>
          <p:nvPr/>
        </p:nvSpPr>
        <p:spPr>
          <a:xfrm>
            <a:off x="703308" y="629648"/>
            <a:ext cx="1007615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Основна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листа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од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седам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група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десет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речи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говорну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аудиометрију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404991408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1092D3-324F-65EB-570C-9ED6D7D491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0546" y="1044389"/>
            <a:ext cx="10515600" cy="4797117"/>
          </a:xfrm>
        </p:spPr>
        <p:txBody>
          <a:bodyPr>
            <a:normAutofit/>
          </a:bodyPr>
          <a:lstStyle/>
          <a:p>
            <a:r>
              <a:rPr lang="sr-Cyrl-RS" spc="3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</a:t>
            </a:r>
            <a:r>
              <a:rPr lang="hr-HR" spc="3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оворном аудиометријом се одређује проценат коректно поновљених речи.</a:t>
            </a:r>
            <a:r>
              <a:rPr lang="hr-HR" spc="-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sr-Cyrl-RS" spc="-5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Број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тачно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поновљених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речи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забележи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а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потом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прелази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други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интензитет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sr-Cyrl-RS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Испитивање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траје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до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прага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неугодности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sr-Cyrl-R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до 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120 dB)</a:t>
            </a:r>
            <a:r>
              <a:rPr lang="sr-Cyrl-R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крају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испитивања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израчуна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проценат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тачно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поновљених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речи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а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налаз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бележи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формулару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говорну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аудиометрију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sr-Cyrl-RS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Графички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приказ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говорне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аудиометрије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представља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кривуља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говорног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аудиограма</a:t>
            </a:r>
            <a:r>
              <a:rPr lang="sr-Cyrl-R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975889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364FCC2-B3EB-C666-AEE2-68CE70966E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9458" y="1162157"/>
            <a:ext cx="5865968" cy="338645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CCFC1FB-7D4E-3CB8-5E16-8D78E4970C5D}"/>
              </a:ext>
            </a:extLst>
          </p:cNvPr>
          <p:cNvSpPr txBox="1"/>
          <p:nvPr/>
        </p:nvSpPr>
        <p:spPr>
          <a:xfrm>
            <a:off x="648070" y="4828530"/>
            <a:ext cx="1086626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Нормална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крива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код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говорне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аудиометрије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има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облик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издуженог</a:t>
            </a:r>
            <a:r>
              <a:rPr lang="sr-Cyrl-R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латиничног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слова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“S”,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где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је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праг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sr-Cyrl-R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пер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цепције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говора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особе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уредног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слуха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0 dB,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праг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50%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разумљивост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10 dB, а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праг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100%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разумљивости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20 dB</a:t>
            </a:r>
            <a:r>
              <a:rPr lang="sr-Cyrl-R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2500950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75E5BE0-AFFC-CD67-7850-C8B360943D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6163" y="1902445"/>
            <a:ext cx="5632801" cy="329099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998AC9F-93CC-958E-9E6E-A70D529711FA}"/>
              </a:ext>
            </a:extLst>
          </p:cNvPr>
          <p:cNvSpPr txBox="1"/>
          <p:nvPr/>
        </p:nvSpPr>
        <p:spPr>
          <a:xfrm>
            <a:off x="2234215" y="774774"/>
            <a:ext cx="687427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Cyrl-RS" sz="4400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</a:t>
            </a:r>
            <a:r>
              <a:rPr lang="hr-HR" sz="44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проводно оштећењ</a:t>
            </a:r>
            <a:r>
              <a:rPr lang="sr-Cyrl-RS" sz="44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</a:t>
            </a:r>
            <a:r>
              <a:rPr lang="hr-HR" sz="44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hr-HR" sz="4400" spc="-1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слуха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9150684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Средње уво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721178" y="2102215"/>
            <a:ext cx="1092925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3600" dirty="0"/>
              <a:t>Средње уво</a:t>
            </a:r>
            <a:r>
              <a:rPr lang="sl-SI" sz="3600" dirty="0"/>
              <a:t> чини веома сложен систем шупљина и то:</a:t>
            </a:r>
            <a:endParaRPr lang="sr-Cyrl-RS" sz="3600" dirty="0"/>
          </a:p>
          <a:p>
            <a:endParaRPr lang="en-US" sz="3600" dirty="0"/>
          </a:p>
          <a:p>
            <a:r>
              <a:rPr lang="sl-SI" sz="3600" dirty="0"/>
              <a:t>1. Бубна дупља (средишњи део средњег ува)</a:t>
            </a:r>
            <a:endParaRPr lang="en-US" sz="3600" dirty="0"/>
          </a:p>
          <a:p>
            <a:r>
              <a:rPr lang="sl-SI" sz="3600" dirty="0"/>
              <a:t>2. Еустахијева туба (предњи део средњег ува)</a:t>
            </a:r>
            <a:endParaRPr lang="en-US" sz="3600" dirty="0"/>
          </a:p>
          <a:p>
            <a:r>
              <a:rPr lang="sl-SI" sz="3600" dirty="0"/>
              <a:t>3. Мастоидни наставак (задњи део средњег ува)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64820375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78B73C3-5794-398E-FB67-78DC42DECE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552" y="1983529"/>
            <a:ext cx="5557421" cy="322829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6E3CCB2-0B05-AE34-8715-75E60FD8998E}"/>
              </a:ext>
            </a:extLst>
          </p:cNvPr>
          <p:cNvSpPr txBox="1"/>
          <p:nvPr/>
        </p:nvSpPr>
        <p:spPr>
          <a:xfrm>
            <a:off x="1056444" y="703919"/>
            <a:ext cx="960563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 sz="4400" spc="-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Кохлеарно сен</a:t>
            </a:r>
            <a:r>
              <a:rPr lang="hr-HR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зоринеурално оштеће­</a:t>
            </a:r>
            <a:r>
              <a:rPr lang="sr-Cyrl-RS" sz="4400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ње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39557693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817307A-3BE2-33B4-B0DA-66288EE11B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5663" y="2041864"/>
            <a:ext cx="5620673" cy="325810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21509C9-6B0A-345F-7A39-338DB815A359}"/>
              </a:ext>
            </a:extLst>
          </p:cNvPr>
          <p:cNvSpPr txBox="1"/>
          <p:nvPr/>
        </p:nvSpPr>
        <p:spPr>
          <a:xfrm>
            <a:off x="763480" y="806345"/>
            <a:ext cx="109728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Cyrl-RS" sz="4400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</a:t>
            </a:r>
            <a:r>
              <a:rPr lang="hr-HR" sz="44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етрокохлеарно сензоринеурално оштећењ</a:t>
            </a:r>
            <a:r>
              <a:rPr lang="sr-Cyrl-RS" sz="44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</a:t>
            </a:r>
            <a:r>
              <a:rPr lang="hr-HR" sz="44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16663430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106A51-8D77-0257-B1BF-7EF2304177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br>
              <a:rPr lang="sr-Cyrl-RS" sz="1800" b="1" spc="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sr-Cyrl-RS" sz="1800" b="1" spc="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hr-HR" spc="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Аудиометрија евоцираних потенцијала</a:t>
            </a:r>
            <a:r>
              <a:rPr lang="sr-Cyrl-RS" spc="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– БЕРА </a:t>
            </a:r>
            <a:b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93F130-6A87-B445-69CD-A3CE5E0630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03177"/>
            <a:ext cx="10515600" cy="3536489"/>
          </a:xfrm>
        </p:spPr>
        <p:txBody>
          <a:bodyPr>
            <a:normAutofit/>
          </a:bodyPr>
          <a:lstStyle/>
          <a:p>
            <a:r>
              <a:rPr lang="hr-HR" sz="2600" spc="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Аудиометрија евоцираних потенцијала </a:t>
            </a:r>
            <a:r>
              <a:rPr lang="en-US" sz="2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спада</a:t>
            </a:r>
            <a:r>
              <a:rPr lang="en-US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у </a:t>
            </a:r>
            <a:r>
              <a:rPr lang="en-US" sz="2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објективне</a:t>
            </a:r>
            <a:r>
              <a:rPr lang="en-US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методе</a:t>
            </a:r>
            <a:r>
              <a:rPr lang="en-US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испитивања</a:t>
            </a:r>
            <a:r>
              <a:rPr lang="en-US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слуха</a:t>
            </a:r>
            <a:r>
              <a:rPr lang="en-US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sr-Cyrl-RS" sz="26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hr-HR" sz="2600" spc="2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</a:t>
            </a:r>
            <a:r>
              <a:rPr lang="en-US" sz="26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етода</a:t>
            </a:r>
            <a:r>
              <a:rPr lang="en-US" sz="26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</a:t>
            </a:r>
            <a:r>
              <a:rPr lang="en-US" sz="26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заснива</a:t>
            </a:r>
            <a:r>
              <a:rPr lang="en-US" sz="26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</a:t>
            </a:r>
            <a:r>
              <a:rPr lang="en-US" sz="26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регистровању</a:t>
            </a:r>
            <a:r>
              <a:rPr lang="en-US" sz="26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и </a:t>
            </a:r>
            <a:r>
              <a:rPr lang="en-US" sz="26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сумацији</a:t>
            </a:r>
            <a:r>
              <a:rPr lang="en-US" sz="26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евоцираних</a:t>
            </a:r>
            <a:r>
              <a:rPr lang="en-US" sz="26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потенцијала</a:t>
            </a:r>
            <a:r>
              <a:rPr lang="en-US" sz="26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који</a:t>
            </a:r>
            <a:r>
              <a:rPr lang="en-US" sz="26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настају</a:t>
            </a:r>
            <a:r>
              <a:rPr lang="en-US" sz="26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hr-HR" sz="2600" spc="-1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целом дужином </a:t>
            </a:r>
            <a:r>
              <a:rPr lang="hr-HR" sz="2600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слушног пута, од сензорних ћелија у кохлеи па до акустичких центара у кори мозга</a:t>
            </a:r>
            <a:r>
              <a:rPr lang="sr-Cyrl-RS" sz="2600" spc="-1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sr-Cyrl-RS" sz="2600" dirty="0">
              <a:solidFill>
                <a:srgbClr val="202122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hr-HR" sz="2600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Код деце се тест изводи у природном сну, седацији или краткотрајној општој анестезији, врло ретко у будном стању. Код одраслих најчешће у будном стању. 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381461376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455DF4D-4671-D596-00F0-2F189ECE8C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2075" y="2031330"/>
            <a:ext cx="5621722" cy="373637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981261B-C973-E348-D1D8-88FBF0BDAA53}"/>
              </a:ext>
            </a:extLst>
          </p:cNvPr>
          <p:cNvSpPr txBox="1"/>
          <p:nvPr/>
        </p:nvSpPr>
        <p:spPr>
          <a:xfrm>
            <a:off x="1376038" y="622307"/>
            <a:ext cx="1001401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r-HR" sz="3600" spc="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Шематски приказ </a:t>
            </a:r>
            <a:r>
              <a:rPr lang="hr-HR" sz="3600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аудиометрије евоцираних потенцијала можданог стабла (БЕРА)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92441272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DC5FD0-EB18-79D3-C105-12125985AB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6350" marR="8890" indent="-6350">
              <a:spcBef>
                <a:spcPts val="0"/>
              </a:spcBef>
              <a:spcAft>
                <a:spcPts val="0"/>
              </a:spcAft>
            </a:pPr>
            <a:br>
              <a:rPr lang="sr-Cyrl-RS" sz="1800" b="1" spc="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sr-Cyrl-RS" sz="1800" b="1" spc="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sr-Cyrl-RS" sz="1800" b="1" spc="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hr-HR" sz="4900" spc="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Отоакустичка емисија – ОАЕ </a:t>
            </a:r>
            <a:b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hr-HR" sz="1800" spc="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b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A7011E-F87B-3528-25EB-9DE4DA29E4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13897"/>
            <a:ext cx="10515600" cy="2630965"/>
          </a:xfrm>
        </p:spPr>
        <p:txBody>
          <a:bodyPr/>
          <a:lstStyle/>
          <a:p>
            <a:r>
              <a:rPr lang="hr-HR" spc="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Представља објективну методу испитивања слуха</a:t>
            </a:r>
            <a:r>
              <a:rPr lang="sr-Cyrl-RS" spc="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r>
              <a:rPr lang="hr-HR" spc="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Метода је брза и неинвазивна</a:t>
            </a:r>
            <a:r>
              <a:rPr lang="sr-Cyrl-RS" spc="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sr-Cyrl-RS" spc="5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sr-Cyrl-RS" spc="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</a:t>
            </a:r>
            <a:r>
              <a:rPr lang="hr-HR" spc="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анас </a:t>
            </a:r>
            <a:r>
              <a:rPr lang="sr-Cyrl-RS" spc="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 </a:t>
            </a:r>
            <a:r>
              <a:rPr lang="hr-HR" spc="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широко употребљава у породилиштима као поуздана метода скрининга новорођенчади ради што ранијег откривања деце са кохлеарним сензоринеуралним оштећењем слуха.</a:t>
            </a:r>
            <a:endParaRPr lang="en-US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445643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F679CD-278D-27DF-69AD-62C4C19778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sr-Cyrl-RS" sz="1800" b="1" spc="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sr-Cyrl-RS" sz="1800" b="1" spc="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hr-HR" sz="4900" spc="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Импедансметрија</a:t>
            </a:r>
            <a:b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60EC14-AA6B-D589-0061-068C9B0846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3505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hr-HR" sz="3200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Импедансметрију чине три методе:</a:t>
            </a:r>
            <a:endParaRPr lang="sr-Cyrl-RS" sz="3200" spc="-5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03505" marR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  <a:tabLst>
                <a:tab pos="435610" algn="l"/>
              </a:tabLst>
            </a:pPr>
            <a:r>
              <a:rPr lang="sr-Cyrl-RS" sz="3200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1. </a:t>
            </a:r>
            <a:r>
              <a:rPr lang="hr-HR" sz="3200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Тимпанометрија</a:t>
            </a:r>
            <a:endParaRPr lang="sr-Cyrl-RS" sz="3200" spc="-5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  <a:tabLst>
                <a:tab pos="435610" algn="l"/>
              </a:tabLst>
            </a:pPr>
            <a:endParaRPr lang="en-US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  <a:tabLst>
                <a:tab pos="435610" algn="l"/>
              </a:tabLst>
            </a:pPr>
            <a:r>
              <a:rPr lang="hr-HR" sz="3200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 Регистровање </a:t>
            </a:r>
            <a:r>
              <a:rPr lang="en-US" sz="3200" spc="-5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стапес</a:t>
            </a:r>
            <a:r>
              <a:rPr lang="en-US" sz="3200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hr-HR" sz="3200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рефлекса</a:t>
            </a:r>
            <a:endParaRPr lang="sr-Cyrl-RS" sz="3200" spc="-5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  <a:tabLst>
                <a:tab pos="435610" algn="l"/>
              </a:tabLst>
            </a:pPr>
            <a:endParaRPr lang="en-US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  <a:tabLst>
                <a:tab pos="435610" algn="l"/>
              </a:tabLst>
            </a:pP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3. </a:t>
            </a:r>
            <a:r>
              <a:rPr lang="hr-HR" sz="3200" spc="-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Испитивање проходности и функције Еустахијеве тубе</a:t>
            </a:r>
            <a:endParaRPr lang="en-US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238429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3F13E3-014E-6A3D-2E72-060F3A2D55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Тимпанометрија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14D9EF-E179-0CD4-6960-99A7A2FE41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87264"/>
            <a:ext cx="10134600" cy="3065971"/>
          </a:xfrm>
        </p:spPr>
        <p:txBody>
          <a:bodyPr/>
          <a:lstStyle/>
          <a:p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Тимпанометрија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је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брза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неинвазивна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и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објективна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метода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испитивања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слуха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која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нам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пружа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податке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о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променама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у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средњем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уву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које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могу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да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узрокују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губитак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слуха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sr-Cyrl-RS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sr-Cyrl-R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импанограм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је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кривуља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која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добија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тимпанометријским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мерењем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sr-Cyrl-RS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Разликујемо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5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типова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тимпанограма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Јегеру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9541260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91A579-2D25-F26E-98B6-78E98184F7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Кривуља тип А – уредан налаз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02EAAB7-4C70-DAE3-85AD-41B6519E76B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0614" r="1963" b="10562"/>
          <a:stretch/>
        </p:blipFill>
        <p:spPr bwMode="auto">
          <a:xfrm>
            <a:off x="3260534" y="2076971"/>
            <a:ext cx="5670932" cy="3505850"/>
          </a:xfrm>
          <a:prstGeom prst="rect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 sd="0">
                  <a:custGeom>
                    <a:avLst/>
                    <a:gdLst/>
                    <a:ahLst/>
                    <a:cxnLst/>
                    <a:rect l="0" t="0" r="0" b="0"/>
                    <a:pathLst/>
                  </a:custGeom>
                  <ask:type/>
                </ask:lineSketchStyleProps>
              </a:ext>
            </a:extLst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17151596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DCA150-DC31-93CC-4C00-E236F9473A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Десно – кривуља тип А</a:t>
            </a:r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лево – кривуља тип А</a:t>
            </a:r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2252545-860B-A033-CAB6-0714B2699B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1254" y="2069032"/>
            <a:ext cx="5469492" cy="335522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527010819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380956-244F-1EB1-11C2-50F8B8B5E2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Обострана кривуља тип Б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B708242-BFBF-E478-AF41-6F5898A525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8938" y="2146342"/>
            <a:ext cx="5234124" cy="323352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502991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3"/>
          <p:cNvSpPr>
            <a:spLocks noGrp="1" noChangeArrowheads="1"/>
          </p:cNvSpPr>
          <p:nvPr>
            <p:ph idx="1"/>
          </p:nvPr>
        </p:nvSpPr>
        <p:spPr>
          <a:xfrm>
            <a:off x="756557" y="2135868"/>
            <a:ext cx="10515600" cy="2281011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Бубна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дупља</a:t>
            </a:r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cavum tympani</a:t>
            </a:r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Спратови</a:t>
            </a:r>
            <a:endParaRPr lang="sr-Latn-C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Зидови</a:t>
            </a:r>
            <a:r>
              <a:rPr lang="sr-Latn-C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1" hangingPunct="1"/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Мишићи</a:t>
            </a:r>
            <a:endParaRPr lang="sr-Latn-C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Слушне</a:t>
            </a:r>
            <a:r>
              <a:rPr lang="sr-Latn-C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кошчице</a:t>
            </a:r>
            <a:endParaRPr lang="sr-Cyrl-R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770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x-none" dirty="0">
                <a:latin typeface="Times New Roman" pitchFamily="18" charset="0"/>
                <a:cs typeface="Times New Roman" pitchFamily="18" charset="0"/>
              </a:rPr>
              <a:t>Анатомија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органа</a:t>
            </a:r>
            <a:r>
              <a:rPr lang="sr-Latn-C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чула</a:t>
            </a:r>
            <a:r>
              <a:rPr lang="sr-Latn-CS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слуха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945172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2CB24F-90D7-3A55-4928-36D146024D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Обострано кривуља тип Ц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DEC855F-2DBF-0714-AC0B-AAF49EA0C6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4805" y="2217851"/>
            <a:ext cx="5282389" cy="333498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45420549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61487C-1872-2E24-E161-9162518A65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br>
              <a:rPr lang="sr-Cyrl-R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sr-Cyrl-RS" sz="4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z="49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Рефлекс</a:t>
            </a:r>
            <a:r>
              <a:rPr lang="en-US" sz="4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9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стапедијуса</a:t>
            </a:r>
            <a:br>
              <a:rPr lang="en-US" sz="49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en-US" sz="49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A942B8-4425-E8E9-3523-2F28FC21AE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84918"/>
            <a:ext cx="10515600" cy="3190258"/>
          </a:xfrm>
        </p:spPr>
        <p:txBody>
          <a:bodyPr>
            <a:noAutofit/>
          </a:bodyPr>
          <a:lstStyle/>
          <a:p>
            <a:r>
              <a:rPr lang="en-US" sz="2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</a:t>
            </a:r>
            <a:r>
              <a:rPr lang="en-US" sz="2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звук</a:t>
            </a:r>
            <a:r>
              <a:rPr lang="en-US" sz="2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интензитета</a:t>
            </a:r>
            <a:r>
              <a:rPr lang="en-US" sz="2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преко</a:t>
            </a:r>
            <a:r>
              <a:rPr lang="en-US" sz="2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70 </a:t>
            </a:r>
            <a:r>
              <a:rPr lang="hr-HR" sz="2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dB</a:t>
            </a:r>
            <a:r>
              <a:rPr lang="en-US" sz="2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од</a:t>
            </a:r>
            <a:r>
              <a:rPr lang="en-US" sz="2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прага</a:t>
            </a:r>
            <a:r>
              <a:rPr lang="en-US" sz="2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суха</a:t>
            </a:r>
            <a:r>
              <a:rPr lang="en-US" sz="2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долази</a:t>
            </a:r>
            <a:r>
              <a:rPr lang="en-US" sz="2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до</a:t>
            </a:r>
            <a:r>
              <a:rPr lang="en-US" sz="2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контракција</a:t>
            </a:r>
            <a:r>
              <a:rPr lang="en-US" sz="2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мишића</a:t>
            </a:r>
            <a:r>
              <a:rPr lang="en-US" sz="2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средњег</a:t>
            </a:r>
            <a:r>
              <a:rPr lang="en-US" sz="2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ува</a:t>
            </a:r>
            <a:r>
              <a:rPr lang="en-US" sz="2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en-US" sz="26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m. tensor tympani</a:t>
            </a:r>
            <a:r>
              <a:rPr lang="en-US" sz="2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sr-Cyrl-RS" sz="2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 </a:t>
            </a:r>
            <a:r>
              <a:rPr lang="en-US" sz="26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m. stapedius</a:t>
            </a:r>
            <a:r>
              <a:rPr lang="en-US" sz="2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 у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циљу</a:t>
            </a:r>
            <a:r>
              <a:rPr lang="en-US" sz="2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заштите</a:t>
            </a:r>
            <a:r>
              <a:rPr lang="en-US" sz="2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унутрашњег</a:t>
            </a:r>
            <a:r>
              <a:rPr lang="en-US" sz="2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ува</a:t>
            </a:r>
            <a:r>
              <a:rPr lang="en-US" sz="2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од</a:t>
            </a:r>
            <a:r>
              <a:rPr lang="en-US" sz="2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могућих</a:t>
            </a:r>
            <a:r>
              <a:rPr lang="en-US" sz="2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оштећења</a:t>
            </a:r>
            <a:r>
              <a:rPr lang="en-US" sz="2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sr-Cyrl-RS" sz="2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sz="2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Рефлекс</a:t>
            </a:r>
            <a:r>
              <a:rPr lang="en-US" sz="2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m. stapedius</a:t>
            </a:r>
            <a:r>
              <a:rPr lang="sr-Cyrl-RS" sz="26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-а</a:t>
            </a:r>
            <a:r>
              <a:rPr lang="sr-Cyrl-RS" sz="2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је з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натно</a:t>
            </a:r>
            <a:r>
              <a:rPr lang="en-US" sz="2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јачи</a:t>
            </a:r>
            <a:r>
              <a:rPr lang="en-US" sz="2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и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стога</a:t>
            </a:r>
            <a:r>
              <a:rPr lang="sr-Cyrl-RS" sz="2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је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значајнији</a:t>
            </a:r>
            <a:r>
              <a:rPr lang="en-US" sz="2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hr-HR" sz="26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sr-Cyrl-RS" sz="2600" spc="-1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hr-HR" sz="2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Код уредног слуха рефлекс</a:t>
            </a:r>
            <a:r>
              <a:rPr lang="sr-Cyrl-RS" sz="2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се јавља </a:t>
            </a:r>
            <a:r>
              <a:rPr lang="hr-HR" sz="2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70 до 100 dB изнад прага слуха, </a:t>
            </a:r>
            <a:r>
              <a:rPr lang="sr-Cyrl-R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па</a:t>
            </a:r>
            <a:r>
              <a:rPr lang="hr-HR" sz="2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се тест изводи тоном јачине од 70 до 110 dB</a:t>
            </a:r>
            <a:r>
              <a:rPr lang="sr-Cyrl-R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hr-HR" sz="2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фреквенцијама од 500, 1.000, 2.000 и 4.000 Hz у трајању од једне секунде. 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350149810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746805D-0B8D-8FD1-EFCA-5DDC3AE6A6C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61" b="3131"/>
          <a:stretch/>
        </p:blipFill>
        <p:spPr bwMode="auto">
          <a:xfrm>
            <a:off x="2857000" y="1107451"/>
            <a:ext cx="6478000" cy="4643098"/>
          </a:xfrm>
          <a:prstGeom prst="rect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 sd="0">
                  <a:custGeom>
                    <a:avLst/>
                    <a:gdLst/>
                    <a:ahLst/>
                    <a:cxnLst/>
                    <a:rect l="0" t="0" r="0" b="0"/>
                    <a:pathLst/>
                  </a:custGeom>
                  <ask:type/>
                </ask:lineSketchStyleProps>
              </a:ext>
            </a:extLst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56500275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ехабилитациј</a:t>
            </a:r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уха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3707" y="1621518"/>
            <a:ext cx="10515600" cy="4607832"/>
          </a:xfrm>
        </p:spPr>
        <p:txBody>
          <a:bodyPr>
            <a:normAutofit fontScale="92500" lnSpcReduction="10000"/>
          </a:bodyPr>
          <a:lstStyle/>
          <a:p>
            <a: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Основни поступак правовремене рехабилитације је што ранија дијагностика оштећења слуха пожељно током прве године живота, а најкасније до друге године</a:t>
            </a:r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Рехабиитација слуха м</a:t>
            </a:r>
            <a: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оже бити</a:t>
            </a:r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медицинска и аудиолошка. </a:t>
            </a:r>
            <a:endParaRPr lang="sr-Cyrl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Циљ медицинска рехабилитација је побољшање слуха. </a:t>
            </a:r>
            <a:endParaRPr lang="sr-Cyrl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Дели се на конзервативну и хируршку. </a:t>
            </a:r>
            <a:endParaRPr lang="sr-Cyrl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Аудиолошка рехабилитација се спроводи код особа са наглувошћу која омета социјални контакт, а где није могуће спровести медицинску рехабилитацију. </a:t>
            </a:r>
            <a:endParaRPr lang="sr-Cyrl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Циљ аудиолошке рехабилитације није побољшање слуха (као код медицинске), већ да се коришћењем слушних амплификатора појачају спољни звуци до прага слуха наглуве особе.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286452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Хируршка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:</a:t>
            </a:r>
            <a:endParaRPr lang="x-none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x-none" b="1" dirty="0">
                <a:latin typeface="Times New Roman" pitchFamily="18" charset="0"/>
                <a:cs typeface="Times New Roman" pitchFamily="18" charset="0"/>
              </a:rPr>
              <a:t>Код обољења кондуктивног апарата</a:t>
            </a:r>
          </a:p>
          <a:p>
            <a:pPr lvl="1">
              <a:defRPr/>
            </a:pPr>
            <a:r>
              <a:rPr lang="x-none" dirty="0">
                <a:latin typeface="Times New Roman" pitchFamily="18" charset="0"/>
                <a:cs typeface="Times New Roman" pitchFamily="18" charset="0"/>
              </a:rPr>
              <a:t>конгениталне малформације спољашњег и средњег ува, прекид лан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ц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а слушних кошчица, хронични гнојни и негнојни отитиси, отосклероза</a:t>
            </a:r>
          </a:p>
          <a:p>
            <a:pPr lvl="1">
              <a:defRPr/>
            </a:pPr>
            <a:r>
              <a:rPr lang="x-none" dirty="0">
                <a:latin typeface="Times New Roman" pitchFamily="18" charset="0"/>
                <a:cs typeface="Times New Roman" pitchFamily="18" charset="0"/>
              </a:rPr>
              <a:t>Ови захвати су више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или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 мање успешни, па постоји потреба за побољшањем 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слуха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на други начин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</a:t>
            </a:r>
            <a:endParaRPr lang="x-none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x-none" b="1" dirty="0">
                <a:latin typeface="Times New Roman" pitchFamily="18" charset="0"/>
                <a:cs typeface="Times New Roman" pitchFamily="18" charset="0"/>
              </a:rPr>
              <a:t>Оштећења слуха у унутрашњем уву и слушним путевима</a:t>
            </a:r>
          </a:p>
          <a:p>
            <a:pPr lvl="1">
              <a:defRPr/>
            </a:pPr>
            <a:r>
              <a:rPr lang="x-none" dirty="0">
                <a:latin typeface="Times New Roman" pitchFamily="18" charset="0"/>
                <a:cs typeface="Times New Roman" pitchFamily="18" charset="0"/>
              </a:rPr>
              <a:t>Не могу се лечити оперативно, а најчешће </a:t>
            </a:r>
            <a:r>
              <a:rPr lang="x-none">
                <a:latin typeface="Times New Roman" pitchFamily="18" charset="0"/>
                <a:cs typeface="Times New Roman" pitchFamily="18" charset="0"/>
              </a:rPr>
              <a:t>ни медикаментозно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, па је кд њих индикована аудиолошка рехабилитација.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Медицинска рехабилитација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5296230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Content Placeholder 1"/>
          <p:cNvSpPr>
            <a:spLocks noGrp="1"/>
          </p:cNvSpPr>
          <p:nvPr>
            <p:ph idx="1"/>
          </p:nvPr>
        </p:nvSpPr>
        <p:spPr>
          <a:xfrm>
            <a:off x="870857" y="1956252"/>
            <a:ext cx="10515600" cy="3521983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Циљ је да се</a:t>
            </a:r>
            <a:r>
              <a:rPr lang="x-none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умањ</a:t>
            </a:r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x-none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неспособност проистекл</a:t>
            </a:r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x-none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из оштећења слуха</a:t>
            </a:r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x-none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Cyrl-R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x-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нека кондуктивана и сва сензоринеуријална оштећења слуха остаје могућност побољшања слуха слушним амплификаторима</a:t>
            </a:r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x-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 би слушни апарат био од помоћи мора да постоје остаци слуха који се могу амплификовати</a:t>
            </a:r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defRPr/>
            </a:pPr>
            <a: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 је код мале деце практично немогуће диферентовати потпуну глувоћу од врло тешких наглувости, рехабилитацију обично започињемо слушним амплификаторима. </a:t>
            </a:r>
            <a:endParaRPr lang="sr-Cyrl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x-none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удиолошка рехабилитација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2972169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x-none" altLang="en-US"/>
          </a:p>
          <a:p>
            <a:endParaRPr lang="en-US" altLang="en-US"/>
          </a:p>
        </p:txBody>
      </p:sp>
      <p:sp>
        <p:nvSpPr>
          <p:cNvPr id="95236" name="AutoShape 2" descr="Ð ÐµÐ·ÑÐ»ÑÐ°Ñ ÑÐ»Ð¸ÐºÐ° Ð·Ð° slusni aparat i kohlearni implanti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95237" name="Picture 4" descr="Ð ÐµÐ·ÑÐ»ÑÐ°Ñ ÑÐ»Ð¸ÐºÐ° Ð·Ð° slusni aparat i kohlearni implant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3581401"/>
            <a:ext cx="2857500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5238" name="AutoShape 6" descr="Ð ÐµÐ·ÑÐ»ÑÐ°Ñ ÑÐ»Ð¸ÐºÐ° Ð·Ð° slusni aparat i kohlearni implanti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95239" name="AutoShape 8" descr="Ð¡ÑÐ¾Ð´Ð½Ð° ÑÐ»Ð¸ÐºÐ°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95240" name="Picture 10" descr="Ð¡ÑÐ¾Ð´Ð½Ð° ÑÐ»Ð¸ÐºÐ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3352801"/>
            <a:ext cx="3754438" cy="250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241" name="Picture 12" descr="Ð ÐµÐ·ÑÐ»ÑÐ°Ñ ÑÐ»Ð¸ÐºÐ° Ð·Ð° slusni aparat i kohlearni implant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1" y="381001"/>
            <a:ext cx="3502025" cy="269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242" name="Picture 4" descr="Ð¡ÑÐ¾Ð´Ð½Ð° ÑÐ»Ð¸ÐºÐ°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3588" y="392114"/>
            <a:ext cx="2686050" cy="268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1587321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1872" y="649966"/>
            <a:ext cx="10515600" cy="5220155"/>
          </a:xfrm>
        </p:spPr>
        <p:txBody>
          <a:bodyPr>
            <a:normAutofit/>
          </a:bodyPr>
          <a:lstStyle/>
          <a:p>
            <a: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Ако се ни након неколико месеци не уочи никакво побољшање, поставља се индикација за кохлеарну имплантацију без обзира да ли постоје остаци слуха или не. </a:t>
            </a:r>
            <a:endParaRPr lang="sr-Cyrl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Педијатријски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кандидати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кохлеарну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импланатацију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Д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еца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старости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12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месеци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више</a:t>
            </a:r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еца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дубоким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сензоринеуралном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обостраним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оштећењем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слуха</a:t>
            </a:r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еца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код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које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очекује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већи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бенефит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од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кохлеарне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имплантације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него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од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употребе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слушних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амплификатора</a:t>
            </a:r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еца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без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контраиндикација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општу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анестезију</a:t>
            </a:r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без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соматских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</a:t>
            </a:r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љ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ња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когнитивних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психолошких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</a:t>
            </a:r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val="559440716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43001"/>
            <a:ext cx="10515600" cy="4514850"/>
          </a:xfrm>
        </p:spPr>
        <p:txBody>
          <a:bodyPr>
            <a:normAutofit lnSpcReduction="10000"/>
          </a:bodyPr>
          <a:lstStyle/>
          <a:p>
            <a: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Уопштено, потпуно глува деца или деца са тешком наглувошћу представљају кандидате за уградњу кохлеарног импланта.</a:t>
            </a:r>
            <a:endParaRPr lang="sr-Cyrl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Циљ рехабилитације слуха и код ове деце је постизање разумљивог експресивног говора и комуникација са околином само путем слуха, а делимично и читањем говора са усана.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Главне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контраиндикације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уградњу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кохлеарног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импланта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</a:t>
            </a:r>
            <a:r>
              <a:rPr lang="sr-Cyrl-R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неразвијеност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слушног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живца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тешка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неуролошка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оштећења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деца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другим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тешким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конгениталним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аномалијама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деца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која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недовољно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интелектуално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способна</a:t>
            </a:r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друга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тешка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општа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стања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онколошке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болести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метаболичке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болести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тешке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срчане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малформације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др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1839158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9118C8-EC1D-4162-A926-7824BE7851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x-none" sz="4800" dirty="0">
                <a:latin typeface="Times New Roman" pitchFamily="18" charset="0"/>
                <a:cs typeface="Times New Roman" pitchFamily="18" charset="0"/>
              </a:rPr>
              <a:t>Конгениталне</a:t>
            </a:r>
            <a:r>
              <a:rPr lang="en-US" sz="4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 sz="4800" dirty="0">
                <a:latin typeface="Times New Roman" pitchFamily="18" charset="0"/>
                <a:cs typeface="Times New Roman" pitchFamily="18" charset="0"/>
              </a:rPr>
              <a:t>малформације</a:t>
            </a:r>
            <a:r>
              <a:rPr lang="en-US" sz="4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 sz="4800" dirty="0">
                <a:latin typeface="Times New Roman" pitchFamily="18" charset="0"/>
                <a:cs typeface="Times New Roman" pitchFamily="18" charset="0"/>
              </a:rPr>
              <a:t>ува</a:t>
            </a:r>
            <a:r>
              <a:rPr lang="en-US" sz="48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1266" name="Content Placeholder 2">
            <a:extLst>
              <a:ext uri="{FF2B5EF4-FFF2-40B4-BE49-F238E27FC236}">
                <a16:creationId xmlns:a16="http://schemas.microsoft.com/office/drawing/2014/main" id="{8FDD98E1-7F3F-4E4A-88F0-D4910EDCED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67433"/>
            <a:ext cx="10515600" cy="4211348"/>
          </a:xfrm>
        </p:spPr>
        <p:txBody>
          <a:bodyPr>
            <a:normAutofit/>
          </a:bodyPr>
          <a:lstStyle/>
          <a:p>
            <a:pPr eaLnBrk="1" hangingPunct="1">
              <a:lnSpc>
                <a:spcPct val="100000"/>
              </a:lnSpc>
            </a:pPr>
            <a:r>
              <a:rPr lang="en-US" alt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Као</a:t>
            </a:r>
            <a:r>
              <a:rPr lang="en-US" alt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последица</a:t>
            </a:r>
            <a:r>
              <a:rPr lang="en-US" alt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поремећаја</a:t>
            </a:r>
            <a:r>
              <a:rPr lang="en-US" alt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en-US" alt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ембрионалном</a:t>
            </a:r>
            <a:r>
              <a:rPr lang="en-US" alt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развоју</a:t>
            </a:r>
            <a:r>
              <a:rPr lang="en-US" alt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0000"/>
              </a:lnSpc>
            </a:pPr>
            <a:r>
              <a:rPr lang="en-US" alt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Поједини</a:t>
            </a:r>
            <a:r>
              <a:rPr lang="en-US" alt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делови</a:t>
            </a:r>
            <a:r>
              <a:rPr lang="en-US" alt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ува</a:t>
            </a:r>
            <a:r>
              <a:rPr lang="en-US" alt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настају</a:t>
            </a:r>
            <a:r>
              <a:rPr lang="en-US" alt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en-US" alt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различитим</a:t>
            </a:r>
            <a:r>
              <a:rPr lang="en-US" alt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периодима</a:t>
            </a:r>
            <a:r>
              <a:rPr lang="en-US" alt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интраутериног</a:t>
            </a:r>
            <a:r>
              <a:rPr lang="en-US" alt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живота</a:t>
            </a:r>
            <a:r>
              <a:rPr lang="en-US" alt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док</a:t>
            </a:r>
            <a:r>
              <a:rPr lang="en-US" alt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en-US" alt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развоју</a:t>
            </a:r>
            <a:r>
              <a:rPr lang="en-US" alt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учествују</a:t>
            </a:r>
            <a:r>
              <a:rPr lang="en-US" alt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различити</a:t>
            </a:r>
            <a:r>
              <a:rPr lang="en-US" alt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елементи</a:t>
            </a:r>
            <a:r>
              <a:rPr lang="en-US" alt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Разноврсност</a:t>
            </a:r>
            <a:r>
              <a:rPr lang="en-US" alt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урођених</a:t>
            </a:r>
            <a:r>
              <a:rPr lang="en-US" alt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деформитета</a:t>
            </a:r>
            <a:r>
              <a:rPr lang="en-US" alt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потиче</a:t>
            </a:r>
            <a:r>
              <a:rPr lang="en-US" alt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из</a:t>
            </a:r>
            <a:r>
              <a:rPr lang="en-US" alt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компликованог</a:t>
            </a:r>
            <a:r>
              <a:rPr lang="en-US" alt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интраутериног</a:t>
            </a:r>
            <a:r>
              <a:rPr lang="en-US" alt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развоја</a:t>
            </a:r>
            <a:r>
              <a:rPr lang="en-US" alt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ува</a:t>
            </a:r>
            <a:r>
              <a:rPr lang="en-US" alt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1" hangingPunct="1">
              <a:lnSpc>
                <a:spcPct val="100000"/>
              </a:lnSpc>
            </a:pPr>
            <a:r>
              <a:rPr lang="en-US" alt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Етиопатогенеза</a:t>
            </a:r>
            <a:r>
              <a:rPr lang="en-US" alt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sr-Cyrl-RS" altLang="en-US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eaLnBrk="1" hangingPunct="1">
              <a:lnSpc>
                <a:spcPct val="100000"/>
              </a:lnSpc>
            </a:pPr>
            <a:r>
              <a:rPr lang="en-US" alt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Генетска</a:t>
            </a:r>
            <a:r>
              <a:rPr lang="en-US" alt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</a:t>
            </a:r>
            <a:r>
              <a:rPr lang="en-US" alt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или</a:t>
            </a:r>
            <a:r>
              <a:rPr lang="en-US" alt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en-US" alt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тумачи</a:t>
            </a:r>
            <a:r>
              <a:rPr lang="en-US" alt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дејством</a:t>
            </a:r>
            <a:r>
              <a:rPr lang="en-US" alt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тератогених</a:t>
            </a:r>
            <a:r>
              <a:rPr lang="en-US" alt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фактора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129713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b="1" dirty="0"/>
              <a:t>Бубна дупља</a:t>
            </a:r>
            <a:r>
              <a:rPr lang="sl-SI" dirty="0"/>
              <a:t> 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6964" y="1925410"/>
            <a:ext cx="4117703" cy="373243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6784521" y="3052965"/>
            <a:ext cx="484142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l-SI" dirty="0"/>
              <a:t>I. Горњи спрат (Епитимпанон); </a:t>
            </a:r>
            <a:endParaRPr lang="sr-Cyrl-RS" dirty="0"/>
          </a:p>
          <a:p>
            <a:r>
              <a:rPr lang="sl-SI" dirty="0"/>
              <a:t>II. Средњи спрат (Мезотимпанон);</a:t>
            </a:r>
            <a:endParaRPr lang="sr-Cyrl-RS" dirty="0"/>
          </a:p>
          <a:p>
            <a:r>
              <a:rPr lang="sl-SI" dirty="0"/>
              <a:t>III. Доњи спрат (Хипотимпанон); </a:t>
            </a:r>
            <a:endParaRPr lang="sr-Cyrl-RS" dirty="0"/>
          </a:p>
          <a:p>
            <a:r>
              <a:rPr lang="sl-SI" dirty="0"/>
              <a:t>1. Спољашњи слушни ходник; 2. Бубна опна; 3. </a:t>
            </a:r>
            <a:r>
              <a:rPr lang="sr-Cyrl-RS" dirty="0"/>
              <a:t>Чекић (</a:t>
            </a:r>
            <a:r>
              <a:rPr lang="sr-Cyrl-RS" i="1" dirty="0"/>
              <a:t>М</a:t>
            </a:r>
            <a:r>
              <a:rPr lang="en-US" i="1" dirty="0" err="1"/>
              <a:t>alleus</a:t>
            </a:r>
            <a:r>
              <a:rPr lang="sr-Cyrl-RS" dirty="0"/>
              <a:t>)</a:t>
            </a:r>
            <a:r>
              <a:rPr lang="sl-SI" dirty="0"/>
              <a:t>; 4. </a:t>
            </a:r>
            <a:r>
              <a:rPr lang="sr-Cyrl-RS" dirty="0"/>
              <a:t>Наковањ (</a:t>
            </a:r>
            <a:r>
              <a:rPr lang="sl-SI" dirty="0"/>
              <a:t>Incus</a:t>
            </a:r>
            <a:r>
              <a:rPr lang="sr-Cyrl-RS" dirty="0"/>
              <a:t>)</a:t>
            </a:r>
            <a:r>
              <a:rPr lang="sl-SI" dirty="0"/>
              <a:t>; 5. </a:t>
            </a:r>
            <a:r>
              <a:rPr lang="sr-Cyrl-RS" dirty="0"/>
              <a:t>Узенгија (</a:t>
            </a:r>
            <a:r>
              <a:rPr lang="sl-SI" dirty="0"/>
              <a:t>Stapes</a:t>
            </a:r>
            <a:r>
              <a:rPr lang="sr-Cyrl-RS" dirty="0"/>
              <a:t>)</a:t>
            </a:r>
            <a:r>
              <a:rPr lang="sl-SI" dirty="0"/>
              <a:t>; 6. Унутрашње уво;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3188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39EA62F-5387-4081-AE77-67E12EC42E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2673" y="420543"/>
            <a:ext cx="10515600" cy="1325563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x-none" dirty="0">
                <a:latin typeface="Times New Roman" pitchFamily="18" charset="0"/>
                <a:cs typeface="Times New Roman" pitchFamily="18" charset="0"/>
              </a:rPr>
              <a:t>Конгениталне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малформације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спољашњег ува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2" name="Content Placeholder 1">
            <a:extLst>
              <a:ext uri="{FF2B5EF4-FFF2-40B4-BE49-F238E27FC236}">
                <a16:creationId xmlns:a16="http://schemas.microsoft.com/office/drawing/2014/main" id="{BE735FAC-F844-45C3-B019-E15E12B12F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9819" y="2098964"/>
            <a:ext cx="8229600" cy="3997036"/>
          </a:xfrm>
        </p:spPr>
        <p:txBody>
          <a:bodyPr>
            <a:noAutofit/>
          </a:bodyPr>
          <a:lstStyle/>
          <a:p>
            <a:pPr eaLnBrk="1" hangingPunct="1"/>
            <a:r>
              <a:rPr lang="sr-Latn-R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sr-Cyrl-R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Аномалије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положаја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облика</a:t>
            </a:r>
            <a:endParaRPr lang="en-US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en-US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sr-Latn-R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 -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Малформације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непотпуног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развоја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или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тоталног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недостатка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</a:t>
            </a:r>
            <a:r>
              <a:rPr lang="sr-Cyrl-R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ува</a:t>
            </a:r>
            <a:endParaRPr lang="en-US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en-US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sr-Latn-R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III -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Абнормалан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развој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прекобројних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формација</a:t>
            </a:r>
            <a:endParaRPr lang="en-US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9144819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4F6DEDB-5313-462A-819C-655857CD23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5234"/>
            <a:ext cx="10515600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sr-Latn-RS" sz="4000" dirty="0">
                <a:latin typeface="Times New Roman" pitchFamily="18" charset="0"/>
                <a:cs typeface="Times New Roman" pitchFamily="18" charset="0"/>
              </a:rPr>
              <a:t>I - </a:t>
            </a:r>
            <a:r>
              <a:rPr lang="x-none" sz="4000" dirty="0">
                <a:latin typeface="Times New Roman" pitchFamily="18" charset="0"/>
                <a:cs typeface="Times New Roman" pitchFamily="18" charset="0"/>
              </a:rPr>
              <a:t>Аномалије положаја и облика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6" name="Content Placeholder 1">
            <a:extLst>
              <a:ext uri="{FF2B5EF4-FFF2-40B4-BE49-F238E27FC236}">
                <a16:creationId xmlns:a16="http://schemas.microsoft.com/office/drawing/2014/main" id="{AE496103-A46F-4BB0-8907-45444F4DEA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1614" y="2125663"/>
            <a:ext cx="10194203" cy="3734810"/>
          </a:xfrm>
        </p:spPr>
        <p:txBody>
          <a:bodyPr/>
          <a:lstStyle/>
          <a:p>
            <a:pPr eaLnBrk="1" hangingPunct="1"/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Ушна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шкољка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је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украс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човечје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главе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ако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је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нормално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развијена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лепо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обликована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1" hangingPunct="1"/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Угао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који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заклапа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површином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мастоида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нормално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износ</a:t>
            </a:r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просеку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око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30˚.</a:t>
            </a:r>
          </a:p>
          <a:p>
            <a:pPr eaLnBrk="1" hangingPunct="1"/>
            <a:r>
              <a:rPr lang="en-US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Отапоста</a:t>
            </a:r>
            <a:r>
              <a:rPr lang="sr-Cyrl-R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(клемпаво уво)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је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аномалија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положаја </a:t>
            </a:r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ушне шкољке,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која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настаје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ако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ушна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шкољка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одстоји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више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од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45˚од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површине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мастоида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72153159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3">
            <a:extLst>
              <a:ext uri="{FF2B5EF4-FFF2-40B4-BE49-F238E27FC236}">
                <a16:creationId xmlns:a16="http://schemas.microsoft.com/office/drawing/2014/main" id="{244DA982-D682-4FC8-8C9A-05D9865269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66" r="1213"/>
          <a:stretch>
            <a:fillRect/>
          </a:stretch>
        </p:blipFill>
        <p:spPr bwMode="auto">
          <a:xfrm>
            <a:off x="1981200" y="1219200"/>
            <a:ext cx="396875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icture 4">
            <a:extLst>
              <a:ext uri="{FF2B5EF4-FFF2-40B4-BE49-F238E27FC236}">
                <a16:creationId xmlns:a16="http://schemas.microsoft.com/office/drawing/2014/main" id="{0E49A95B-1EC9-45C6-8D02-DBC69CA100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36" t="15654" r="8846" b="5930"/>
          <a:stretch>
            <a:fillRect/>
          </a:stretch>
        </p:blipFill>
        <p:spPr bwMode="auto">
          <a:xfrm>
            <a:off x="6096000" y="1219200"/>
            <a:ext cx="399415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6267247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1">
            <a:extLst>
              <a:ext uri="{FF2B5EF4-FFF2-40B4-BE49-F238E27FC236}">
                <a16:creationId xmlns:a16="http://schemas.microsoft.com/office/drawing/2014/main" id="{30FC24A6-A53C-401A-A0D3-25EA62FFA1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95" t="3450" r="11984" b="14389"/>
          <a:stretch>
            <a:fillRect/>
          </a:stretch>
        </p:blipFill>
        <p:spPr bwMode="auto">
          <a:xfrm>
            <a:off x="2057400" y="1296988"/>
            <a:ext cx="3894138" cy="380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Picture 2">
            <a:extLst>
              <a:ext uri="{FF2B5EF4-FFF2-40B4-BE49-F238E27FC236}">
                <a16:creationId xmlns:a16="http://schemas.microsoft.com/office/drawing/2014/main" id="{26CC67EB-54F0-4148-9788-FF60FADFDE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84" t="-56" r="8263"/>
          <a:stretch>
            <a:fillRect/>
          </a:stretch>
        </p:blipFill>
        <p:spPr bwMode="auto">
          <a:xfrm>
            <a:off x="6172201" y="1296988"/>
            <a:ext cx="3717925" cy="380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6015226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">
            <a:extLst>
              <a:ext uri="{FF2B5EF4-FFF2-40B4-BE49-F238E27FC236}">
                <a16:creationId xmlns:a16="http://schemas.microsoft.com/office/drawing/2014/main" id="{7B3D0E91-2FE8-4EBF-854B-1209A59054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34" t="9373" r="15988" b="8318"/>
          <a:stretch>
            <a:fillRect/>
          </a:stretch>
        </p:blipFill>
        <p:spPr bwMode="auto">
          <a:xfrm>
            <a:off x="1981200" y="1036638"/>
            <a:ext cx="391795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Picture 2">
            <a:extLst>
              <a:ext uri="{FF2B5EF4-FFF2-40B4-BE49-F238E27FC236}">
                <a16:creationId xmlns:a16="http://schemas.microsoft.com/office/drawing/2014/main" id="{B82DE2B8-3B22-432A-90BD-43528A6C40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46" r="15930" b="11386"/>
          <a:stretch>
            <a:fillRect/>
          </a:stretch>
        </p:blipFill>
        <p:spPr bwMode="auto">
          <a:xfrm>
            <a:off x="6248401" y="1036638"/>
            <a:ext cx="3897313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5236923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Content Placeholder 1">
            <a:extLst>
              <a:ext uri="{FF2B5EF4-FFF2-40B4-BE49-F238E27FC236}">
                <a16:creationId xmlns:a16="http://schemas.microsoft.com/office/drawing/2014/main" id="{38294D28-B7A3-478C-B0F2-8F47AB076C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6691" y="1177636"/>
            <a:ext cx="9268691" cy="4264376"/>
          </a:xfrm>
        </p:spPr>
        <p:txBody>
          <a:bodyPr>
            <a:normAutofit/>
          </a:bodyPr>
          <a:lstStyle/>
          <a:p>
            <a:pPr eaLnBrk="1" hangingPunct="1"/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Постоје бројни деформитети </a:t>
            </a:r>
            <a:r>
              <a:rPr lang="sr-Cyrl-R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облика</a:t>
            </a:r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ушне пкољке:</a:t>
            </a:r>
          </a:p>
          <a:p>
            <a:pPr lvl="1"/>
            <a:r>
              <a:rPr lang="sr-Cyrl-R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Изражена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Дарвинова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квржица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хипертрофија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хеликса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дубока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конха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хипертрофија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коже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otofima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хипертрофија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лобулуса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двоструки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лобулус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хипертрофија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или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атрофија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хрскавице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1"/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Сатирске</a:t>
            </a:r>
            <a:r>
              <a:rPr lang="sr-Latn-R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sr-Cyrl-R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шиљате, свињске, лисичије) уши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спљоштене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уши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капасте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уши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... </a:t>
            </a:r>
          </a:p>
          <a:p>
            <a:pPr eaLnBrk="1" hangingPunct="1"/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Ови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деформитети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доводе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естетских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поремећаја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ушне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шкољке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5228026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2" descr="15 ljudi koji su otkrili nešto zanimljivo na sebi te odlučili to podijeliti  s drugima - Lajk.hr">
            <a:extLst>
              <a:ext uri="{FF2B5EF4-FFF2-40B4-BE49-F238E27FC236}">
                <a16:creationId xmlns:a16="http://schemas.microsoft.com/office/drawing/2014/main" id="{96E7CFEF-D305-4819-9FCA-8B4291FAC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565" y="1177637"/>
            <a:ext cx="4545435" cy="4815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40" name="Picture 4" descr="Farklılıklarımız hiç bu kadar güzel olmamıştı! İşte genetiği benzersiz  kılan 15 kişi - Mynet trend">
            <a:extLst>
              <a:ext uri="{FF2B5EF4-FFF2-40B4-BE49-F238E27FC236}">
                <a16:creationId xmlns:a16="http://schemas.microsoft.com/office/drawing/2014/main" id="{4BEE8865-DC6C-4516-B74F-3FBADC69C8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5598" y="1177637"/>
            <a:ext cx="4390036" cy="4815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9996029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10B0AF3-A5A9-4A36-ADD8-2E3458BE77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5017" y="288493"/>
            <a:ext cx="10474037" cy="1630362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sr-Latn-RS" sz="4000" dirty="0">
                <a:latin typeface="Times New Roman" pitchFamily="18" charset="0"/>
                <a:cs typeface="Times New Roman" pitchFamily="18" charset="0"/>
              </a:rPr>
              <a:t>II - </a:t>
            </a:r>
            <a:r>
              <a:rPr lang="x-none" sz="4000" dirty="0">
                <a:latin typeface="Times New Roman" pitchFamily="18" charset="0"/>
                <a:cs typeface="Times New Roman" pitchFamily="18" charset="0"/>
              </a:rPr>
              <a:t>Малформације непотпуног развоја или тоталног недостатка структура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0" name="Content Placeholder 1">
            <a:extLst>
              <a:ext uri="{FF2B5EF4-FFF2-40B4-BE49-F238E27FC236}">
                <a16:creationId xmlns:a16="http://schemas.microsoft.com/office/drawing/2014/main" id="{3B598E6B-001E-4496-9A71-E73D45D8AF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5018" y="2057401"/>
            <a:ext cx="9621982" cy="4081463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</a:t>
            </a:r>
            <a:r>
              <a:rPr lang="sr-Latn-R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роти</a:t>
            </a:r>
            <a:r>
              <a:rPr lang="sr-Latn-R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en-U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sr-Latn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изузетно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мала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ушна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шкољка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мање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или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више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израженим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деформитетима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појединих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морфолошких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детаља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1" hangingPunct="1"/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Три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поремећаја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eaLnBrk="1" hangingPunct="1"/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Ушна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шкољка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малих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димензија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нормалне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конфигурације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1" hangingPunct="1"/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Веома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развијен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хеликс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док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остали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морфолошки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детаљи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ушне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шкољке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распознају</a:t>
            </a:r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месту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ушне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шкољке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постоје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само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квржице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19077430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anotio et microtio">
            <a:extLst>
              <a:ext uri="{FF2B5EF4-FFF2-40B4-BE49-F238E27FC236}">
                <a16:creationId xmlns:a16="http://schemas.microsoft.com/office/drawing/2014/main" id="{7559B636-737A-41AA-AF18-A87375B98CE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75457" y="401714"/>
            <a:ext cx="5134252" cy="6054571"/>
          </a:xfrm>
          <a:noFill/>
        </p:spPr>
      </p:pic>
    </p:spTree>
    <p:extLst>
      <p:ext uri="{BB962C8B-B14F-4D97-AF65-F5344CB8AC3E}">
        <p14:creationId xmlns:p14="http://schemas.microsoft.com/office/powerpoint/2010/main" val="2021684932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Content Placeholder 1">
            <a:extLst>
              <a:ext uri="{FF2B5EF4-FFF2-40B4-BE49-F238E27FC236}">
                <a16:creationId xmlns:a16="http://schemas.microsoft.com/office/drawing/2014/main" id="{EF29AAE2-0ECA-441F-9F32-D350C5A4FA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347" y="651165"/>
            <a:ext cx="10183090" cy="1122217"/>
          </a:xfrm>
        </p:spPr>
        <p:txBody>
          <a:bodyPr>
            <a:normAutofit fontScale="92500" lnSpcReduction="20000"/>
          </a:bodyPr>
          <a:lstStyle/>
          <a:p>
            <a:pPr eaLnBrk="1" hangingPunct="1"/>
            <a:r>
              <a:rPr lang="en-US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Аноти</a:t>
            </a:r>
            <a:r>
              <a:rPr lang="sr-Cyrl-R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ј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sr-Cyrl-R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атрезија спољашњег слушног ходника</a:t>
            </a:r>
            <a:endParaRPr lang="en-US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Потпуни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недостатак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ушне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шкољке</a:t>
            </a:r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спољашњег слушног ходника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који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веома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ретко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виђа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29699" name="Picture 5" descr="Ð ÐµÐ·ÑÐ»ÑÐ°Ñ ÑÐ»Ð¸ÐºÐ° Ð·Ð° anotia">
            <a:extLst>
              <a:ext uri="{FF2B5EF4-FFF2-40B4-BE49-F238E27FC236}">
                <a16:creationId xmlns:a16="http://schemas.microsoft.com/office/drawing/2014/main" id="{8AB47B29-A19B-4623-B6E6-84CD0FD1D0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9963" y="2022764"/>
            <a:ext cx="5749009" cy="4308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63990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b="1" dirty="0"/>
              <a:t>Б</a:t>
            </a:r>
            <a:r>
              <a:rPr lang="hr-HR" b="1" dirty="0"/>
              <a:t>убна опна 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3786" y="1966005"/>
            <a:ext cx="3812721" cy="307952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4" name="Content Placeholder 3" descr="OK - prozirna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1306" y="1966005"/>
            <a:ext cx="3233177" cy="3079523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8245929" y="3294901"/>
            <a:ext cx="326571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dirty="0"/>
              <a:t>1. Pars tensa; 2. Pars flaccida; 3. Plica anterior; 4. Plica posterior; 5. Prominentia malleraris; 6. Stria mallearis; 7. Umbo; 8. Trigonum lucis; 9. Anulus fibrocartilaginous;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8209908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Content Placeholder 1">
            <a:extLst>
              <a:ext uri="{FF2B5EF4-FFF2-40B4-BE49-F238E27FC236}">
                <a16:creationId xmlns:a16="http://schemas.microsoft.com/office/drawing/2014/main" id="{5E1BD810-3AEA-4DDB-8A03-FD658B7E39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2728" y="1166018"/>
            <a:ext cx="9809018" cy="4525963"/>
          </a:xfrm>
        </p:spPr>
        <p:txBody>
          <a:bodyPr/>
          <a:lstStyle/>
          <a:p>
            <a:pPr eaLnBrk="1" hangingPunct="1"/>
            <a:r>
              <a:rPr lang="en-US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Конгенитална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атрезија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спољашњег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слушног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ходника</a:t>
            </a:r>
            <a:endParaRPr lang="en-US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Ј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едно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новорођенче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сваких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десет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двадесет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хиљада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рођених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1" hangingPunct="1"/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Чешћа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је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код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мушке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деце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десном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уву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1" hangingPunct="1"/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Деца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овим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малформацијама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рађају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време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1" hangingPunct="1"/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Спољашњи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слушни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ходник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може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бити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атретичан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целини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или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хрскавичавом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или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коштаном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делу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11197621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Content Placeholder 1">
            <a:extLst>
              <a:ext uri="{FF2B5EF4-FFF2-40B4-BE49-F238E27FC236}">
                <a16:creationId xmlns:a16="http://schemas.microsoft.com/office/drawing/2014/main" id="{432388A1-9E69-4ACC-BA21-08753C6A29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7309" y="1579420"/>
            <a:ext cx="9518073" cy="3366654"/>
          </a:xfrm>
        </p:spPr>
        <p:txBody>
          <a:bodyPr/>
          <a:lstStyle/>
          <a:p>
            <a:pPr eaLnBrk="1" hangingPunct="1"/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Атрезија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коштаног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дела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правилу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је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праћена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малформацијама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бубне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опне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коју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делимично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или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целини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чини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атретична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плоча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1" hangingPunct="1"/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Ове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малформације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могу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бити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једностране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обостране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изоловане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или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удружене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другим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малформацијама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унутрашњег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ува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или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јављају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код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неких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дисплазија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Mondin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или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склопу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неких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синдрома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09145852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345B33C-5928-4A84-B362-DBF81BD759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17418"/>
            <a:ext cx="10515600" cy="873270"/>
          </a:xfrm>
        </p:spPr>
        <p:txBody>
          <a:bodyPr/>
          <a:lstStyle/>
          <a:p>
            <a:pPr>
              <a:defRPr/>
            </a:pPr>
            <a:r>
              <a:rPr lang="x-none" sz="2800" dirty="0">
                <a:latin typeface="Times New Roman" pitchFamily="18" charset="0"/>
                <a:cs typeface="Times New Roman" pitchFamily="18" charset="0"/>
              </a:rPr>
              <a:t>Микротија и атрезија спољашњег слушног ходника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1" name="Picture 2">
            <a:extLst>
              <a:ext uri="{FF2B5EF4-FFF2-40B4-BE49-F238E27FC236}">
                <a16:creationId xmlns:a16="http://schemas.microsoft.com/office/drawing/2014/main" id="{2C003FBE-38CE-4E09-905C-9E1D401D2C4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8199" y="2008909"/>
            <a:ext cx="4218709" cy="3590391"/>
          </a:xfrm>
          <a:noFill/>
        </p:spPr>
      </p:pic>
      <p:pic>
        <p:nvPicPr>
          <p:cNvPr id="32772" name="Picture 4" descr="anotio 4">
            <a:extLst>
              <a:ext uri="{FF2B5EF4-FFF2-40B4-BE49-F238E27FC236}">
                <a16:creationId xmlns:a16="http://schemas.microsoft.com/office/drawing/2014/main" id="{8A04086D-55A0-4623-BBE2-D9366CB150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2546" y="2008908"/>
            <a:ext cx="5175338" cy="3590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0221175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A13C07C-7B58-4CAB-9D45-66AAC52067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872" y="490538"/>
            <a:ext cx="10995263" cy="1293874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sr-Latn-RS" sz="4000" dirty="0">
                <a:latin typeface="Times New Roman" pitchFamily="18" charset="0"/>
                <a:cs typeface="Times New Roman" pitchFamily="18" charset="0"/>
              </a:rPr>
              <a:t>III - </a:t>
            </a:r>
            <a:r>
              <a:rPr lang="x-none" sz="4000" dirty="0">
                <a:latin typeface="Times New Roman" pitchFamily="18" charset="0"/>
                <a:cs typeface="Times New Roman" pitchFamily="18" charset="0"/>
              </a:rPr>
              <a:t>Абнормалан развој прекобројних формација</a:t>
            </a:r>
            <a:endParaRPr lang="en-US" sz="40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29DC145-21A5-49E7-8BDB-82FD9C3E40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628" y="2029903"/>
            <a:ext cx="9713303" cy="3589662"/>
          </a:xfrm>
        </p:spPr>
        <p:txBody>
          <a:bodyPr/>
          <a:lstStyle/>
          <a:p>
            <a:pPr>
              <a:defRPr/>
            </a:pP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Apendices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preauriculares</a:t>
            </a:r>
            <a:r>
              <a:rPr lang="x-none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x-none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x-none" dirty="0">
                <a:latin typeface="Times New Roman" pitchFamily="18" charset="0"/>
                <a:cs typeface="Times New Roman" pitchFamily="18" charset="0"/>
              </a:rPr>
              <a:t>Мали округласти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израштаји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 смештени обично испред ушне шкољке.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Некада поред коже садрже и хрскавицу, која је највероватније ембрионалног порекла. </a:t>
            </a:r>
          </a:p>
          <a:p>
            <a:pPr>
              <a:defRPr/>
            </a:pPr>
            <a:r>
              <a:rPr lang="x-none" dirty="0">
                <a:latin typeface="Times New Roman" pitchFamily="18" charset="0"/>
                <a:cs typeface="Times New Roman" pitchFamily="18" charset="0"/>
              </a:rPr>
              <a:t>Могу бити удружен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 са другим аномалијама спољашњег и средњег ува (деформације ушне шкољке, атрезије меатуса, преаурикуларне фистуле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x-none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en-US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3140441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ÐÑÑÐµÑÑÐ¾ÑÐ¸ Ð°ÑÑÐ¸ÑÐ»Ðµ.ÑÐ¿Ð³">
            <a:extLst>
              <a:ext uri="{FF2B5EF4-FFF2-40B4-BE49-F238E27FC236}">
                <a16:creationId xmlns:a16="http://schemas.microsoft.com/office/drawing/2014/main" id="{47579E46-33F9-4D8F-97A4-9B6C86F618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376" y="1016136"/>
            <a:ext cx="5026983" cy="4066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186" name="Picture 2" descr="Microtia-atresia: Clinical, genetic and genomic aspects | Boletín Médico  del Hospital Infantil de México (English Edition)">
            <a:extLst>
              <a:ext uri="{FF2B5EF4-FFF2-40B4-BE49-F238E27FC236}">
                <a16:creationId xmlns:a16="http://schemas.microsoft.com/office/drawing/2014/main" id="{74CE49C9-E3AD-4CDE-8FAE-D490228A37A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18" t="4530" r="791" b="7573"/>
          <a:stretch/>
        </p:blipFill>
        <p:spPr bwMode="auto">
          <a:xfrm>
            <a:off x="6507332" y="639192"/>
            <a:ext cx="3547094" cy="5113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4710876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A9DA854-6710-4FC8-B3B9-C3F5334C4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0271" y="647500"/>
            <a:ext cx="8229600" cy="715962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x-none" sz="4000" dirty="0">
                <a:latin typeface="Times New Roman" pitchFamily="18" charset="0"/>
                <a:cs typeface="Times New Roman" pitchFamily="18" charset="0"/>
              </a:rPr>
              <a:t>Fistule preauriculares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22" name="Content Placeholder 1">
            <a:extLst>
              <a:ext uri="{FF2B5EF4-FFF2-40B4-BE49-F238E27FC236}">
                <a16:creationId xmlns:a16="http://schemas.microsoft.com/office/drawing/2014/main" id="{4E8089AB-ADE0-44EE-894D-D785E43E4F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8509" y="1697115"/>
            <a:ext cx="8493125" cy="3860306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Јављају се због н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екомплетног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затврања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прве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шкржне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бразде</a:t>
            </a:r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eaLnBrk="1" hangingPunct="1">
              <a:defRPr/>
            </a:pPr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Налазе се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месту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где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хеликс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понире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кожу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лица</a:t>
            </a:r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На том месту се уочава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отвор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фистулозног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канала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1" hangingPunct="1">
              <a:defRPr/>
            </a:pP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Дубина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канала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је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око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цм.</a:t>
            </a: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Клинички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неманифестне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док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 не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инфицира</a:t>
            </a:r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ју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1" hangingPunct="1">
              <a:defRPr/>
            </a:pP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Лечење</a:t>
            </a:r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је хируршко - 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комплетно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уклањањ</a:t>
            </a:r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фистулозног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канала</a:t>
            </a:r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антибиотици.</a:t>
            </a:r>
          </a:p>
          <a:p>
            <a:pPr eaLnBrk="1" hangingPunct="1">
              <a:defRPr/>
            </a:pP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537" indent="0">
              <a:buNone/>
              <a:defRPr/>
            </a:pP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473441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2" descr="Neonatal pre-auricular pits/sinuses: Survey of management strategies by  pediatric otolaryngologists">
            <a:extLst>
              <a:ext uri="{FF2B5EF4-FFF2-40B4-BE49-F238E27FC236}">
                <a16:creationId xmlns:a16="http://schemas.microsoft.com/office/drawing/2014/main" id="{C1DC6F33-CD65-4151-814F-280AE398286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03"/>
          <a:stretch/>
        </p:blipFill>
        <p:spPr bwMode="auto">
          <a:xfrm>
            <a:off x="5544649" y="1488930"/>
            <a:ext cx="5183213" cy="3574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Ð ÐµÐ·ÑÐ»ÑÐ°Ñ ÑÐ»Ð¸ÐºÐ° Ð·Ð° preaurikularne fistule">
            <a:extLst>
              <a:ext uri="{FF2B5EF4-FFF2-40B4-BE49-F238E27FC236}">
                <a16:creationId xmlns:a16="http://schemas.microsoft.com/office/drawing/2014/main" id="{68062809-9F68-4534-8D29-0981A487F9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392" y="1488931"/>
            <a:ext cx="4935380" cy="3574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3685051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D8A9927-BC24-4B7D-8313-B874FE2110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08471"/>
            <a:ext cx="10515600" cy="1325563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x-none" b="1" dirty="0">
                <a:latin typeface="Times New Roman" pitchFamily="18" charset="0"/>
                <a:cs typeface="Times New Roman" pitchFamily="18" charset="0"/>
              </a:rPr>
              <a:t>Конгениталне малформације средњег ува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42" name="Content Placeholder 1">
            <a:extLst>
              <a:ext uri="{FF2B5EF4-FFF2-40B4-BE49-F238E27FC236}">
                <a16:creationId xmlns:a16="http://schemas.microsoft.com/office/drawing/2014/main" id="{EC9E901B-EED3-475D-8869-5510904A1C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698462"/>
            <a:ext cx="10515600" cy="2400011"/>
          </a:xfrm>
        </p:spPr>
        <p:txBody>
          <a:bodyPr/>
          <a:lstStyle/>
          <a:p>
            <a:pPr eaLnBrk="1" hangingPunct="1"/>
            <a:r>
              <a:rPr lang="en-US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Изоловане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поремећај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развоја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јавља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структурама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средњег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ува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1" hangingPunct="1"/>
            <a:r>
              <a:rPr lang="en-US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Удружене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поред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поремећаја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развоја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средњег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ува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налазе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малформације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спољашњег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ува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или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каткада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мада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ретко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малформације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унутрашњег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ува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656696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Content Placeholder 1">
            <a:extLst>
              <a:ext uri="{FF2B5EF4-FFF2-40B4-BE49-F238E27FC236}">
                <a16:creationId xmlns:a16="http://schemas.microsoft.com/office/drawing/2014/main" id="{7434F742-46FE-445F-BC94-9DC9FC558A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57400" y="990601"/>
            <a:ext cx="8229600" cy="4525963"/>
          </a:xfrm>
        </p:spPr>
        <p:txBody>
          <a:bodyPr/>
          <a:lstStyle/>
          <a:p>
            <a:pPr eaLnBrk="1" hangingPunct="1"/>
            <a:r>
              <a:rPr lang="en-US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Подела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мале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велике</a:t>
            </a:r>
            <a:endParaRPr lang="en-US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Мале</a:t>
            </a:r>
            <a:r>
              <a:rPr lang="sr-Cyrl-RS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малформације</a:t>
            </a:r>
            <a:endParaRPr lang="en-US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Захватају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само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слушне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кошчице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eaLnBrk="1" hangingPunct="1"/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Недост</a:t>
            </a:r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атак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поједин</a:t>
            </a:r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слушн</a:t>
            </a:r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кошчиц</a:t>
            </a:r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непотпун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развој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слушних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кошчица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недостатак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појединих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осикуларних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спојева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или</a:t>
            </a:r>
            <a:endParaRPr lang="en-US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Недостају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поједине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средњег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ува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овалн</a:t>
            </a:r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или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округл</a:t>
            </a:r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прозор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абнормалан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ток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facialisa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4095064712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7F63878-368C-49D8-8091-077D3F926D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x-none" sz="3200" dirty="0">
                <a:latin typeface="Times New Roman" pitchFamily="18" charset="0"/>
                <a:cs typeface="Times New Roman" pitchFamily="18" charset="0"/>
              </a:rPr>
              <a:t>Симптоматологија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90" name="Content Placeholder 1">
            <a:extLst>
              <a:ext uri="{FF2B5EF4-FFF2-40B4-BE49-F238E27FC236}">
                <a16:creationId xmlns:a16="http://schemas.microsoft.com/office/drawing/2014/main" id="{AE6D4E31-4BFC-475C-985F-6AC0F8E533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Наглувост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различитог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типа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шумови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зујање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уву</a:t>
            </a:r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пацијенти могу да буду и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без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симптома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1" hangingPunct="1"/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Дијагноза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анамнеза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аудиолошка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радиолошка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испитивања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1" hangingPunct="1">
              <a:buFont typeface="Wingdings 3" panose="05040102010807070707" pitchFamily="18" charset="2"/>
              <a:buNone/>
            </a:pP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Терапија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хирушка</a:t>
            </a: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29826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2005</TotalTime>
  <Words>6636</Words>
  <Application>Microsoft Office PowerPoint</Application>
  <PresentationFormat>Widescreen</PresentationFormat>
  <Paragraphs>512</Paragraphs>
  <Slides>138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138</vt:i4>
      </vt:variant>
    </vt:vector>
  </HeadingPairs>
  <TitlesOfParts>
    <vt:vector size="145" baseType="lpstr">
      <vt:lpstr>Arial</vt:lpstr>
      <vt:lpstr>Calibri</vt:lpstr>
      <vt:lpstr>Calibri Light</vt:lpstr>
      <vt:lpstr>Times New Roman</vt:lpstr>
      <vt:lpstr>Wingdings</vt:lpstr>
      <vt:lpstr>Wingdings 3</vt:lpstr>
      <vt:lpstr>Office Theme</vt:lpstr>
      <vt:lpstr> - Основи аудиологије.  - Слух и оштећења слуха, испитивања слуха.  - Рехабилитација особа оштећеног слуха.  - Конгениталне малформације спољашњег, средњег и унутрашњег ува.  - Запаљењска обољења спољашњег ува </vt:lpstr>
      <vt:lpstr>Основи аудиологије</vt:lpstr>
      <vt:lpstr>Аудиологија</vt:lpstr>
      <vt:lpstr>Анатомија ува</vt:lpstr>
      <vt:lpstr>Десна ушна шкољка</vt:lpstr>
      <vt:lpstr>Средње уво</vt:lpstr>
      <vt:lpstr>Анатомија  органа чула  слуха </vt:lpstr>
      <vt:lpstr>Бубна дупља </vt:lpstr>
      <vt:lpstr>Бубна опна </vt:lpstr>
      <vt:lpstr>Квадранти бубне опне </vt:lpstr>
      <vt:lpstr>Слушне кошчице</vt:lpstr>
      <vt:lpstr>PowerPoint Presentation</vt:lpstr>
      <vt:lpstr>Унутрашње уво</vt:lpstr>
      <vt:lpstr>Коштани лабиринт</vt:lpstr>
      <vt:lpstr>Мембранозни лабиринт</vt:lpstr>
      <vt:lpstr>Шематски приказ попречног пресека кроз кохлеу</vt:lpstr>
      <vt:lpstr>Физиологија органа чула слуха</vt:lpstr>
      <vt:lpstr>PowerPoint Presentation</vt:lpstr>
      <vt:lpstr>Кортијев спирални орган</vt:lpstr>
      <vt:lpstr>PowerPoint Presentation</vt:lpstr>
      <vt:lpstr>Физиологија вестибуларног апарата. </vt:lpstr>
      <vt:lpstr>Вестибуларни апарат</vt:lpstr>
      <vt:lpstr>PowerPoint Presentation</vt:lpstr>
      <vt:lpstr>Аудиологија</vt:lpstr>
      <vt:lpstr>Слух</vt:lpstr>
      <vt:lpstr>PowerPoint Presentation</vt:lpstr>
      <vt:lpstr>Оштећења слуха</vt:lpstr>
      <vt:lpstr> Подела наглувости по месту оштећења слуха </vt:lpstr>
      <vt:lpstr>Периферна наглувост</vt:lpstr>
      <vt:lpstr>Спроводна или кондуктивна наглувост (Hypoacusis conductiva)</vt:lpstr>
      <vt:lpstr>Дијагностика и третман спроводне наглувости</vt:lpstr>
      <vt:lpstr> Сензоринеурална или перцептивна наглувост (Нypoacusis sensorineuralis s. perceptiva) </vt:lpstr>
      <vt:lpstr>PowerPoint Presentation</vt:lpstr>
      <vt:lpstr> Мешовито оштећење слуха  (Hypoacusis mixta) </vt:lpstr>
      <vt:lpstr>Централна наглувост</vt:lpstr>
      <vt:lpstr>Испитивање слуха</vt:lpstr>
      <vt:lpstr>Акуметријске пробе</vt:lpstr>
      <vt:lpstr>PowerPoint Presentation</vt:lpstr>
      <vt:lpstr> Weber-ова проба </vt:lpstr>
      <vt:lpstr>PowerPoint Presentation</vt:lpstr>
      <vt:lpstr> Rinne-ова проба </vt:lpstr>
      <vt:lpstr>PowerPoint Presentation</vt:lpstr>
      <vt:lpstr> Schwabach-ова проба </vt:lpstr>
      <vt:lpstr> Gellé-ова проба </vt:lpstr>
      <vt:lpstr>PowerPoint Presentation</vt:lpstr>
      <vt:lpstr>  Аудиометрија </vt:lpstr>
      <vt:lpstr>Субјективна аудиометрија </vt:lpstr>
      <vt:lpstr>Тонална лиминарна  аудиометрија</vt:lpstr>
      <vt:lpstr>PowerPoint Presentation</vt:lpstr>
      <vt:lpstr>PowerPoint Presentation</vt:lpstr>
      <vt:lpstr>PowerPoint Presentation</vt:lpstr>
      <vt:lpstr>Кондуктивна наглувост</vt:lpstr>
      <vt:lpstr>Перцептивна наглувост</vt:lpstr>
      <vt:lpstr>Мешовита наглувост</vt:lpstr>
      <vt:lpstr>Говорна аудиометрија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Аудиометрија евоцираних потенцијала – БЕРА  </vt:lpstr>
      <vt:lpstr>PowerPoint Presentation</vt:lpstr>
      <vt:lpstr>   Отоакустичка емисија – ОАЕ    </vt:lpstr>
      <vt:lpstr>  Импедансметрија </vt:lpstr>
      <vt:lpstr>Тимпанометрија</vt:lpstr>
      <vt:lpstr>Кривуља тип А – уредан налаз</vt:lpstr>
      <vt:lpstr>Десно – кривуља тип Аs, лево – кривуља тип Аd</vt:lpstr>
      <vt:lpstr>Обострана кривуља тип Б</vt:lpstr>
      <vt:lpstr>Обострано кривуља тип Ц</vt:lpstr>
      <vt:lpstr>  Рефлекс стапедијуса </vt:lpstr>
      <vt:lpstr>PowerPoint Presentation</vt:lpstr>
      <vt:lpstr>Рехабилитација слуха </vt:lpstr>
      <vt:lpstr>Медицинска рехабилитација</vt:lpstr>
      <vt:lpstr>Aудиолошка рехабилитација</vt:lpstr>
      <vt:lpstr>PowerPoint Presentation</vt:lpstr>
      <vt:lpstr>PowerPoint Presentation</vt:lpstr>
      <vt:lpstr>PowerPoint Presentation</vt:lpstr>
      <vt:lpstr>Конгениталне малформације ува </vt:lpstr>
      <vt:lpstr>Конгениталне малформације спољашњег ува</vt:lpstr>
      <vt:lpstr>I - Аномалије положаја и облика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II - Малформације непотпуног развоја или тоталног недостатка структура</vt:lpstr>
      <vt:lpstr>PowerPoint Presentation</vt:lpstr>
      <vt:lpstr>PowerPoint Presentation</vt:lpstr>
      <vt:lpstr>PowerPoint Presentation</vt:lpstr>
      <vt:lpstr>PowerPoint Presentation</vt:lpstr>
      <vt:lpstr>Микротија и атрезија спољашњег слушног ходника</vt:lpstr>
      <vt:lpstr>III - Абнормалан развој прекобројних формација</vt:lpstr>
      <vt:lpstr>PowerPoint Presentation</vt:lpstr>
      <vt:lpstr>Fistule preauriculares</vt:lpstr>
      <vt:lpstr>PowerPoint Presentation</vt:lpstr>
      <vt:lpstr>Конгениталне малформације средњег ува</vt:lpstr>
      <vt:lpstr>PowerPoint Presentation</vt:lpstr>
      <vt:lpstr>Симптоматологија</vt:lpstr>
      <vt:lpstr>PowerPoint Presentation</vt:lpstr>
      <vt:lpstr>PowerPoint Presentation</vt:lpstr>
      <vt:lpstr>PowerPoint Presentation</vt:lpstr>
      <vt:lpstr>Конгениталне малформације унутрашњег ува</vt:lpstr>
      <vt:lpstr>Запаљенски процеси ушне шкољке и спољашњег слушног ходника</vt:lpstr>
      <vt:lpstr> Запаљења ушне шкољке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Otitis externa</vt:lpstr>
      <vt:lpstr>Предиспонирајући фактори</vt:lpstr>
      <vt:lpstr>Otitis externa diffusa</vt:lpstr>
      <vt:lpstr>PowerPoint Presentation</vt:lpstr>
      <vt:lpstr>PowerPoint Presentation</vt:lpstr>
      <vt:lpstr>Otitis externa cirkumscripta s.furunculosis</vt:lpstr>
      <vt:lpstr>PowerPoint Presentation</vt:lpstr>
      <vt:lpstr>PowerPoint Presentation</vt:lpstr>
      <vt:lpstr>PowerPoint Presentation</vt:lpstr>
      <vt:lpstr>Оtitis externa mycotica s.otomycosis</vt:lpstr>
      <vt:lpstr>PowerPoint Presentation</vt:lpstr>
      <vt:lpstr>PowerPoint Presentation</vt:lpstr>
      <vt:lpstr>Otitis externa bullosa haemorragica, myryngitis bullosa</vt:lpstr>
      <vt:lpstr>PowerPoint Presentation</vt:lpstr>
      <vt:lpstr>PowerPoint Presentation</vt:lpstr>
      <vt:lpstr>Otitis externa eczematosa</vt:lpstr>
      <vt:lpstr>PowerPoint Presentation</vt:lpstr>
      <vt:lpstr>PowerPoint Presentation</vt:lpstr>
      <vt:lpstr>PowerPoint Presentation</vt:lpstr>
      <vt:lpstr>Otitis externa maligna</vt:lpstr>
      <vt:lpstr>PowerPoint Presentation</vt:lpstr>
      <vt:lpstr> 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- Основи аудиологије.  - Слух и оштећења слуха, испитивања слуха.  - Рехабилитација особа оштећеног слуха.  - Конгениталне малформације спољашњег, средњег и унутрашњег ува.  - Запаљењска обољења спољашњег ува</dc:title>
  <dc:creator>Microsoft account</dc:creator>
  <cp:lastModifiedBy>Branislav Belic</cp:lastModifiedBy>
  <cp:revision>17</cp:revision>
  <dcterms:created xsi:type="dcterms:W3CDTF">2024-01-30T19:28:56Z</dcterms:created>
  <dcterms:modified xsi:type="dcterms:W3CDTF">2024-02-18T20:54:04Z</dcterms:modified>
</cp:coreProperties>
</file>